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7"/>
  </p:notesMasterIdLst>
  <p:sldIdLst>
    <p:sldId id="256" r:id="rId3"/>
    <p:sldId id="262" r:id="rId4"/>
    <p:sldId id="258" r:id="rId5"/>
    <p:sldId id="269" r:id="rId6"/>
    <p:sldId id="268" r:id="rId7"/>
    <p:sldId id="270" r:id="rId8"/>
    <p:sldId id="271" r:id="rId9"/>
    <p:sldId id="259" r:id="rId10"/>
    <p:sldId id="273" r:id="rId11"/>
    <p:sldId id="272" r:id="rId12"/>
    <p:sldId id="278" r:id="rId13"/>
    <p:sldId id="275" r:id="rId14"/>
    <p:sldId id="276" r:id="rId15"/>
    <p:sldId id="257" r:id="rId16"/>
    <p:sldId id="277" r:id="rId17"/>
    <p:sldId id="280" r:id="rId18"/>
    <p:sldId id="282" r:id="rId19"/>
    <p:sldId id="279" r:id="rId20"/>
    <p:sldId id="284" r:id="rId21"/>
    <p:sldId id="260" r:id="rId22"/>
    <p:sldId id="281" r:id="rId23"/>
    <p:sldId id="285" r:id="rId24"/>
    <p:sldId id="283" r:id="rId25"/>
    <p:sldId id="261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120" y="6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654535-4ED5-4E3B-97A0-60A9C1C69AD9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E0D088-C4B6-4E66-B8B6-1447CFAB02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8966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40C043-59AF-64D0-AF96-7E56CBA1CA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30ECCD1-0E4C-7B70-3417-279E2AAFA6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C20C361-B586-ECB2-46DD-FFCCB1499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F6E57-27F2-4F07-8E46-44F6DB929D46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E54BAAA-4366-2DC9-B6E8-1304CAE67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C5C0FDA-0617-9E74-D09D-6A8419FDF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08733-6E27-43B4-B4EE-C45C273817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9052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ECF942-5FCE-1225-28C7-B50100329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54002C7-33F2-E35A-AD84-DA5ED552DB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466CA4D-77ED-98E0-47B5-74F3EFC62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F6E57-27F2-4F07-8E46-44F6DB929D46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F07EFFE-69FE-7169-2E17-062ACD31A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C84CC4A-D513-2652-DB9A-490DF7158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08733-6E27-43B4-B4EE-C45C273817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5745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6D43D8E-7F64-A12B-B9D7-8163B6B2E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4DD2093-09AC-B09D-E9C6-8CD04394EC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242B28-6459-6DD5-2479-CBB158997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F6E57-27F2-4F07-8E46-44F6DB929D46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F0C7C70-A048-C9D4-8B31-C06518C24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89B55CA-CE29-91C7-67C0-312179C76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08733-6E27-43B4-B4EE-C45C273817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9263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B15CF4-1FFA-854B-6439-2E500858F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B86B1AB-162C-56E7-6489-3C3358D06D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280A763-A75D-E56E-60F9-4257770451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00654F7-4BA6-4EC2-12DD-C2E8952DF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F6E57-27F2-4F07-8E46-44F6DB929D46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4D07CA7-E547-B429-D8F2-8B00AE34C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74D783E-3D50-724D-4FCE-A92CF39F5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08733-6E27-43B4-B4EE-C45C273817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8348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D4115F-849C-1E1D-82A1-DE7AE802C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16C7392-A4A5-FB66-D7E7-A92B1AAC70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F014829-6F09-ED29-DA49-D1E4181149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2683CA5-2841-8CB7-7BE9-E47405145C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2E5138AC-57D6-1157-CF48-FA28C0C7C9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15DEBED-EAE7-6DA1-8BC7-0CA51829E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F6E57-27F2-4F07-8E46-44F6DB929D46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E80EEF7-3711-4E53-115B-68BADDEA3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F90D514-C14B-9006-9716-B077481DD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08733-6E27-43B4-B4EE-C45C273817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1517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028FFE-4363-78E2-F820-4E5BB1798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524E625-CADB-4F86-FEE7-E7162A0E6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F6E57-27F2-4F07-8E46-44F6DB929D46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2683887-79A0-3F46-261C-622207D8A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A0BB78D-C538-F602-73F3-000B4018A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08733-6E27-43B4-B4EE-C45C273817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8730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3400D9A-1E28-054A-BB03-94A841A20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F6E57-27F2-4F07-8E46-44F6DB929D46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0CF02B9-06DE-4F11-8DE6-42AC5CF63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CCB375A-D3B2-CA0C-17E7-9845BC3A9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08733-6E27-43B4-B4EE-C45C273817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7139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5C5534-36D3-246E-72BB-C96AD42EF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70DD844-5C7E-A39B-2F34-2A12B88353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DE7DE22-1720-3BBB-4B2E-C0C4CF5074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B85D0E1-0A46-3985-6B11-363A879F2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F6E57-27F2-4F07-8E46-44F6DB929D46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74B669F-6DC1-83A4-520C-1AAC71581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99233D2-E576-3CBF-4B95-1914EC335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08733-6E27-43B4-B4EE-C45C273817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8918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B10575-E4C7-7110-3DDA-55127A571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5524FC2-A577-A7A9-22F7-E7F40A76D5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89D37A1-E938-AE91-CCAE-7F494B882A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A71402A-597B-32C7-43F9-B88098E6E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F6E57-27F2-4F07-8E46-44F6DB929D46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82A3F4F-F026-5DF4-0235-8FF8F2882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D835FF9-A15E-F164-4CDA-F0A1D0CB2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08733-6E27-43B4-B4EE-C45C273817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3848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BCF36D-B840-6ECC-7351-B5EC0D839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995BDFD-9969-AAB2-2EBC-1DF5F3113F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E02C27A-C9D9-1285-C428-88E596E3F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F6E57-27F2-4F07-8E46-44F6DB929D46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08BD70E-8CA0-BF0D-83E7-61D50FC30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89CA48A-AAF3-D34C-F64E-B5614596F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08733-6E27-43B4-B4EE-C45C273817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8645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48BF959-40CB-9556-81E3-28094172CF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AF55447-8E97-303A-C7E2-A7CFF88979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387446F-1FD5-27F8-84B2-D934C14FF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F6E57-27F2-4F07-8E46-44F6DB929D46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3A64604-4AE0-34C3-DF0E-5E495FC84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1F6A697-9686-A8DC-ADB2-8C3BEA532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08733-6E27-43B4-B4EE-C45C273817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5883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7976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wipe/>
      </p:transition>
    </mc:Choice>
    <mc:Fallback xmlns="">
      <p:transition spd="slow" advTm="3000">
        <p:wip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7950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wipe/>
      </p:transition>
    </mc:Choice>
    <mc:Fallback xmlns="">
      <p:transition spd="slow" advTm="3000">
        <p:wip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1790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wipe/>
      </p:transition>
    </mc:Choice>
    <mc:Fallback xmlns="">
      <p:transition spd="slow" advTm="3000">
        <p:wip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4024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wipe/>
      </p:transition>
    </mc:Choice>
    <mc:Fallback xmlns="">
      <p:transition spd="slow" advTm="3000">
        <p:wip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9330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wipe/>
      </p:transition>
    </mc:Choice>
    <mc:Fallback xmlns="">
      <p:transition spd="slow" advTm="3000">
        <p:wip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1296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wipe/>
      </p:transition>
    </mc:Choice>
    <mc:Fallback xmlns="">
      <p:transition spd="slow" advTm="3000">
        <p:wip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4008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wipe/>
      </p:transition>
    </mc:Choice>
    <mc:Fallback xmlns="">
      <p:transition spd="slow" advTm="3000">
        <p:wip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0174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wipe/>
      </p:transition>
    </mc:Choice>
    <mc:Fallback xmlns="">
      <p:transition spd="slow" advTm="3000">
        <p:wip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0223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wipe/>
      </p:transition>
    </mc:Choice>
    <mc:Fallback xmlns="">
      <p:transition spd="slow" advTm="3000">
        <p:wip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046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wipe/>
      </p:transition>
    </mc:Choice>
    <mc:Fallback xmlns="">
      <p:transition spd="slow" advTm="3000"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5C6509A0-E8B7-1B49-36BB-964EC3FF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94B8EC8-DE5E-1A28-B678-30C6E451AB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C8D24EA-5B9D-C305-E784-297D3F6876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1F6E57-27F2-4F07-8E46-44F6DB929D46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8B81EEB-7B94-27A0-D928-35BACD61C1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C9F3D90-1A66-F84B-1FDB-5EBACF86FF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08733-6E27-43B4-B4EE-C45C273817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5814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</a:defRPr>
            </a:lvl1pPr>
          </a:lstStyle>
          <a:p>
            <a:fld id="{82F288E0-7875-42C4-84C8-98DBBD3BF4D2}" type="datetimeFigureOut">
              <a:rPr lang="zh-CN" altLang="en-US" smtClean="0"/>
              <a:pPr/>
              <a:t>2022/10/7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</a:defRPr>
            </a:lvl1pPr>
          </a:lstStyle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09871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mc:AlternateContent xmlns:mc="http://schemas.openxmlformats.org/markup-compatibility/2006" xmlns:p14="http://schemas.microsoft.com/office/powerpoint/2010/main">
    <mc:Choice Requires="p14">
      <p:transition spd="slow" p14:dur="2000" advTm="3000">
        <p:wipe/>
      </p:transition>
    </mc:Choice>
    <mc:Fallback xmlns="">
      <p:transition spd="slow" advTm="3000">
        <p:wip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 Light" panose="020B0502040204020203" pitchFamily="34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pitchFamily="34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pitchFamily="34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microsoft.com/office/2007/relationships/hdphoto" Target="../media/hdphoto1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8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1.wdp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3.jpeg"/><Relationship Id="rId7" Type="http://schemas.microsoft.com/office/2007/relationships/hdphoto" Target="../media/hdphoto1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8.pn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5" Type="http://schemas.openxmlformats.org/officeDocument/2006/relationships/image" Target="../media/image1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microsoft.com/office/2007/relationships/hdphoto" Target="../media/hdphoto2.wd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image" Target="../media/image8.pn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5" Type="http://schemas.openxmlformats.org/officeDocument/2006/relationships/image" Target="../media/image19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jpeg"/><Relationship Id="rId5" Type="http://schemas.microsoft.com/office/2007/relationships/hdphoto" Target="../media/hdphoto2.wdp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jpe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jpe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1.wdp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jpeg"/><Relationship Id="rId5" Type="http://schemas.microsoft.com/office/2007/relationships/hdphoto" Target="../media/hdphoto2.wdp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jpeg"/><Relationship Id="rId5" Type="http://schemas.microsoft.com/office/2007/relationships/hdphoto" Target="../media/hdphoto2.wdp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png"/><Relationship Id="rId5" Type="http://schemas.microsoft.com/office/2007/relationships/hdphoto" Target="../media/hdphoto2.wdp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393823F8-C026-4436-80F0-9129688FB7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8" b="1431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21637" y="0"/>
            <a:ext cx="12213637" cy="6858000"/>
          </a:xfrm>
          <a:prstGeom prst="rect">
            <a:avLst/>
          </a:prstGeom>
          <a:solidFill>
            <a:srgbClr val="FFE6EB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814557" y="4960095"/>
            <a:ext cx="4672013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ZJUTER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F3C49C48-DA14-46C8-8F1F-6ECF077AC483}"/>
              </a:ext>
            </a:extLst>
          </p:cNvPr>
          <p:cNvSpPr txBox="1"/>
          <p:nvPr/>
        </p:nvSpPr>
        <p:spPr>
          <a:xfrm>
            <a:off x="913190" y="526183"/>
            <a:ext cx="10474746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3900" b="1" i="0" u="none" strike="noStrike" kern="1200" cap="none" spc="300" normalizeH="0" baseline="0" noProof="0" dirty="0">
                <a:ln>
                  <a:noFill/>
                </a:ln>
                <a:gradFill>
                  <a:gsLst>
                    <a:gs pos="0">
                      <a:prstClr val="white">
                        <a:alpha val="31000"/>
                      </a:prstClr>
                    </a:gs>
                    <a:gs pos="79000">
                      <a:prstClr val="white">
                        <a:alpha val="0"/>
                      </a:prstClr>
                    </a:gs>
                  </a:gsLst>
                  <a:lin ang="5400000" scaled="1"/>
                </a:gra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Poppins SemiBold" panose="02000000000000000000" pitchFamily="2" charset="0"/>
                <a:sym typeface="Arial" panose="020B0604020202020204" pitchFamily="34" charset="0"/>
              </a:rPr>
              <a:t>ZJUT</a:t>
            </a:r>
            <a:endParaRPr kumimoji="0" lang="en-US" altLang="id-ID" sz="23900" b="1" i="0" u="none" strike="noStrike" kern="1200" cap="none" spc="300" normalizeH="0" baseline="0" noProof="0" dirty="0">
              <a:ln>
                <a:noFill/>
              </a:ln>
              <a:gradFill>
                <a:gsLst>
                  <a:gs pos="0">
                    <a:prstClr val="white">
                      <a:alpha val="31000"/>
                    </a:prstClr>
                  </a:gs>
                  <a:gs pos="79000">
                    <a:prstClr val="white">
                      <a:alpha val="0"/>
                    </a:prstClr>
                  </a:gs>
                </a:gsLst>
                <a:lin ang="5400000" scaled="1"/>
              </a:gra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Poppins SemiBold" panose="02000000000000000000" pitchFamily="2" charset="0"/>
              <a:sym typeface="Arial" panose="020B0604020202020204" pitchFamily="34" charset="0"/>
            </a:endParaRPr>
          </a:p>
        </p:txBody>
      </p:sp>
      <p:sp>
        <p:nvSpPr>
          <p:cNvPr id="5" name="TextBox 3"/>
          <p:cNvSpPr txBox="1"/>
          <p:nvPr/>
        </p:nvSpPr>
        <p:spPr>
          <a:xfrm>
            <a:off x="836991" y="1784896"/>
            <a:ext cx="1047474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1500" b="1" i="0" u="none" strike="noStrike" kern="1200" cap="none" spc="300" normalizeH="0" baseline="0" noProof="0" dirty="0">
                <a:ln>
                  <a:noFill/>
                </a:ln>
                <a:gradFill>
                  <a:gsLst>
                    <a:gs pos="50000">
                      <a:srgbClr val="FFE6EB"/>
                    </a:gs>
                    <a:gs pos="0">
                      <a:srgbClr val="FFC5D0"/>
                    </a:gs>
                    <a:gs pos="100000">
                      <a:srgbClr val="FFAFBE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Poppins SemiBold" panose="02000000000000000000" pitchFamily="2" charset="0"/>
                <a:sym typeface="Arial" panose="020B0604020202020204" pitchFamily="34" charset="0"/>
              </a:rPr>
              <a:t>浙江工业大学</a:t>
            </a:r>
            <a:endParaRPr kumimoji="0" lang="en-US" altLang="id-ID" sz="11500" b="1" i="0" u="none" strike="noStrike" kern="1200" cap="none" spc="300" normalizeH="0" baseline="0" noProof="0" dirty="0">
              <a:ln>
                <a:noFill/>
              </a:ln>
              <a:gradFill>
                <a:gsLst>
                  <a:gs pos="50000">
                    <a:srgbClr val="FFE6EB"/>
                  </a:gs>
                  <a:gs pos="0">
                    <a:srgbClr val="FFC5D0"/>
                  </a:gs>
                  <a:gs pos="100000">
                    <a:srgbClr val="FFAFBE"/>
                  </a:gs>
                </a:gsLst>
                <a:lin ang="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Poppins SemiBold" panose="02000000000000000000" pitchFamily="2" charset="0"/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579469" y="4079765"/>
            <a:ext cx="70330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厚 德 健 行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7121DAE-3B0F-4344-A6BD-5563909978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345" y="373197"/>
            <a:ext cx="2842038" cy="6249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CA8D732-6DB3-40A6-8D14-6AF7F1968C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3710"/>
            <a:ext cx="12192000" cy="6310579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0159A7C0-2528-4FDF-8FCD-E6CDA6BB12F1}"/>
              </a:ext>
            </a:extLst>
          </p:cNvPr>
          <p:cNvSpPr/>
          <p:nvPr/>
        </p:nvSpPr>
        <p:spPr>
          <a:xfrm>
            <a:off x="3771900" y="273710"/>
            <a:ext cx="8420100" cy="6310579"/>
          </a:xfrm>
          <a:prstGeom prst="rect">
            <a:avLst/>
          </a:prstGeom>
          <a:gradFill>
            <a:gsLst>
              <a:gs pos="0">
                <a:srgbClr val="A2614D">
                  <a:alpha val="0"/>
                </a:srgbClr>
              </a:gs>
              <a:gs pos="56000">
                <a:srgbClr val="FFE6EB">
                  <a:alpha val="61000"/>
                </a:srgbClr>
              </a:gs>
              <a:gs pos="100000">
                <a:srgbClr val="FFAFBE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236720" y="2186940"/>
            <a:ext cx="7329805" cy="3045460"/>
          </a:xfrm>
          <a:prstGeom prst="rect">
            <a:avLst/>
          </a:prstGeom>
          <a:noFill/>
          <a:ln w="28575"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666892" y="1354547"/>
            <a:ext cx="38996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CONTENTS</a:t>
            </a:r>
          </a:p>
        </p:txBody>
      </p:sp>
      <p:sp>
        <p:nvSpPr>
          <p:cNvPr id="63" name="文本框 62"/>
          <p:cNvSpPr txBox="1"/>
          <p:nvPr/>
        </p:nvSpPr>
        <p:spPr>
          <a:xfrm>
            <a:off x="6159574" y="2595245"/>
            <a:ext cx="4250690" cy="458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点击添加标题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426065" y="2595245"/>
            <a:ext cx="6235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168464" y="3549650"/>
            <a:ext cx="4250690" cy="6639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点击添加标题</a:t>
            </a:r>
          </a:p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434955" y="3549650"/>
            <a:ext cx="6146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168464" y="4504055"/>
            <a:ext cx="4250690" cy="417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点击添加标题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0434955" y="4504055"/>
            <a:ext cx="6146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03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5106709-C447-4FC9-9778-97D59F5A4C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90" y="630817"/>
            <a:ext cx="1839731" cy="4045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FD799A8-FE69-45C3-95E5-7D26546284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1795" y="3053704"/>
            <a:ext cx="4918721" cy="491872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97828E4-C2A8-44F0-831B-674F80EBAE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26" b="12919"/>
          <a:stretch/>
        </p:blipFill>
        <p:spPr>
          <a:xfrm>
            <a:off x="0" y="926465"/>
            <a:ext cx="12192000" cy="518160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205105" y="1465124"/>
            <a:ext cx="11781790" cy="3953510"/>
            <a:chOff x="323" y="2287"/>
            <a:chExt cx="18554" cy="6226"/>
          </a:xfrm>
        </p:grpSpPr>
        <p:sp>
          <p:nvSpPr>
            <p:cNvPr id="44035" name="Rectangle 3"/>
            <p:cNvSpPr/>
            <p:nvPr/>
          </p:nvSpPr>
          <p:spPr>
            <a:xfrm rot="5400000">
              <a:off x="7869" y="-3878"/>
              <a:ext cx="3463" cy="18554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altLang="x-non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" name="Oval 2"/>
            <p:cNvSpPr/>
            <p:nvPr/>
          </p:nvSpPr>
          <p:spPr bwMode="auto">
            <a:xfrm>
              <a:off x="6487" y="2287"/>
              <a:ext cx="6227" cy="6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1BAACDB6-76AD-44F6-B030-31D679A0E2E4}"/>
              </a:ext>
            </a:extLst>
          </p:cNvPr>
          <p:cNvSpPr txBox="1"/>
          <p:nvPr/>
        </p:nvSpPr>
        <p:spPr>
          <a:xfrm>
            <a:off x="4182524" y="6317888"/>
            <a:ext cx="3826315" cy="338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300" normalizeH="0" baseline="0" noProof="0" dirty="0">
                <a:ln>
                  <a:noFill/>
                </a:ln>
                <a:solidFill>
                  <a:srgbClr val="FFAFBE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-  </a:t>
            </a:r>
            <a:r>
              <a:rPr kumimoji="0" lang="zh-CN" altLang="en-US" sz="1400" b="1" i="0" u="none" strike="noStrike" kern="1200" cap="none" spc="300" normalizeH="0" baseline="0" noProof="0" dirty="0">
                <a:ln>
                  <a:noFill/>
                </a:ln>
                <a:solidFill>
                  <a:srgbClr val="FFAFBE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艰苦创业  开拓创新  争创一流  </a:t>
            </a:r>
            <a:r>
              <a:rPr kumimoji="0" lang="en-US" altLang="zh-CN" sz="1400" b="1" i="0" u="none" strike="noStrike" kern="1200" cap="none" spc="300" normalizeH="0" baseline="0" noProof="0" dirty="0">
                <a:ln>
                  <a:noFill/>
                </a:ln>
                <a:solidFill>
                  <a:srgbClr val="FFAFBE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-</a:t>
            </a:r>
            <a:endParaRPr kumimoji="0" lang="zh-CN" altLang="en-US" sz="1400" b="1" i="0" u="none" strike="noStrike" kern="1200" cap="none" spc="300" normalizeH="0" baseline="0" noProof="0" dirty="0">
              <a:ln>
                <a:noFill/>
              </a:ln>
              <a:solidFill>
                <a:srgbClr val="FFAFBE"/>
              </a:solidFill>
              <a:effectLst/>
              <a:uLnTx/>
              <a:uFillTx/>
              <a:latin typeface="方正小标宋简体" panose="03000509000000000000" pitchFamily="65" charset="-122"/>
              <a:ea typeface="方正小标宋简体" panose="03000509000000000000" pitchFamily="65" charset="-122"/>
              <a:cs typeface="+mn-cs"/>
              <a:sym typeface="Arial" panose="020B060402020202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3888F54-7C0B-44A2-9FE8-428C65AA22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223" y="1304786"/>
            <a:ext cx="4272915" cy="427291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874895" y="2279194"/>
            <a:ext cx="24422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AF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PART ONE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610735" y="2967990"/>
            <a:ext cx="2969895" cy="373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浙江工业大学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773723" y="3409606"/>
            <a:ext cx="10462846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       浙江工业大学是东部沿海地区第一所省部共建高校、首批国家“高等学校创新能力提升计划”（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2011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计划）协同创新中心牵头高校和浙江省首批重点建设高校。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395B074-9ECF-4182-A203-2C6ED8D172E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808" y="307808"/>
            <a:ext cx="2010676" cy="442127"/>
          </a:xfrm>
          <a:prstGeom prst="rect">
            <a:avLst/>
          </a:prstGeom>
          <a:effectLst>
            <a:glow rad="12700">
              <a:srgbClr val="FFE6EB">
                <a:alpha val="40000"/>
              </a:srgbClr>
            </a:glow>
            <a:outerShdw blurRad="38100" dist="25400" dir="2700000" algn="tl" rotWithShape="0">
              <a:srgbClr val="EA92C6">
                <a:alpha val="4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extLst>
              <a:ext uri="{FF2B5EF4-FFF2-40B4-BE49-F238E27FC236}">
                <a16:creationId xmlns:a16="http://schemas.microsoft.com/office/drawing/2014/main" id="{8BE8393F-6867-4659-9D75-78ADB42E049E}"/>
              </a:ext>
            </a:extLst>
          </p:cNvPr>
          <p:cNvSpPr/>
          <p:nvPr/>
        </p:nvSpPr>
        <p:spPr>
          <a:xfrm rot="10800000">
            <a:off x="819150" y="314682"/>
            <a:ext cx="8013700" cy="556594"/>
          </a:xfrm>
          <a:prstGeom prst="rect">
            <a:avLst/>
          </a:prstGeom>
          <a:gradFill>
            <a:gsLst>
              <a:gs pos="0">
                <a:srgbClr val="FFAFBE">
                  <a:alpha val="0"/>
                </a:srgbClr>
              </a:gs>
              <a:gs pos="100000">
                <a:srgbClr val="FFAFBE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8F6F630-F02F-4ADD-828A-12F11835386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79" r="61798" b="36491"/>
          <a:stretch/>
        </p:blipFill>
        <p:spPr>
          <a:xfrm>
            <a:off x="-56170" y="2926573"/>
            <a:ext cx="4678970" cy="3158142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AD26D6B9-99BA-4449-93A6-29ECAD8A77B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61" t="572" r="21221" b="-572"/>
          <a:stretch/>
        </p:blipFill>
        <p:spPr>
          <a:xfrm>
            <a:off x="4733290" y="2926573"/>
            <a:ext cx="2725420" cy="3158142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916591" y="314681"/>
            <a:ext cx="4810473" cy="552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点击添加标题</a:t>
            </a:r>
          </a:p>
        </p:txBody>
      </p:sp>
      <p:sp>
        <p:nvSpPr>
          <p:cNvPr id="14" name="矩形 13"/>
          <p:cNvSpPr/>
          <p:nvPr/>
        </p:nvSpPr>
        <p:spPr>
          <a:xfrm>
            <a:off x="720634" y="1373808"/>
            <a:ext cx="10748826" cy="13195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2011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计划）协同创新中心牵头高校和浙江省首批重点建设高校，坐落于中国历史文化名城、风景旅游胜地杭州。学校始建于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1953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年，其前身可以追溯到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1910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年创立的浙江中等工业学堂，先后经历了杭州化工学校、浙江化工专科学校、浙江化工学院和浙江工学院等发展阶段，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1993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年更名浙江工业大学。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81E1690-4059-4B6E-975D-58DF17EC095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709" y="5364254"/>
            <a:ext cx="2010676" cy="44212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8921516-0D88-4C92-9F71-6CF07D76AA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58" t="24879" r="-1" b="36491"/>
          <a:stretch/>
        </p:blipFill>
        <p:spPr>
          <a:xfrm>
            <a:off x="7569200" y="2926573"/>
            <a:ext cx="4622800" cy="315814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85C07DFD-D9E9-4EC6-8A2A-FC70A3E5EBE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853"/>
          <a:stretch/>
        </p:blipFill>
        <p:spPr>
          <a:xfrm>
            <a:off x="160051" y="314681"/>
            <a:ext cx="560583" cy="556596"/>
          </a:xfrm>
          <a:prstGeom prst="rect">
            <a:avLst/>
          </a:prstGeom>
          <a:effectLst>
            <a:glow rad="12700">
              <a:srgbClr val="FFE6EB">
                <a:alpha val="40000"/>
              </a:srgbClr>
            </a:glow>
          </a:effectLst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0F96170E-3FD0-4E21-BDE6-89D56B650FF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34" r="-5439"/>
          <a:stretch/>
        </p:blipFill>
        <p:spPr>
          <a:xfrm>
            <a:off x="10067924" y="310480"/>
            <a:ext cx="2047875" cy="556596"/>
          </a:xfrm>
          <a:prstGeom prst="rect">
            <a:avLst/>
          </a:prstGeom>
          <a:effectLst>
            <a:glow rad="12700">
              <a:srgbClr val="FFE6EB">
                <a:alpha val="40000"/>
              </a:srgbClr>
            </a:glow>
          </a:effectLst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9C49F887-A4F4-42B0-AD34-E839A6BD9C7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91924">
            <a:off x="8677495" y="-25023"/>
            <a:ext cx="1227603" cy="1227603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C122A7E3-A032-45F5-AE86-8FAAD60CCCA2}"/>
              </a:ext>
            </a:extLst>
          </p:cNvPr>
          <p:cNvSpPr txBox="1"/>
          <p:nvPr/>
        </p:nvSpPr>
        <p:spPr>
          <a:xfrm>
            <a:off x="4182524" y="6214499"/>
            <a:ext cx="3826315" cy="408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- </a:t>
            </a:r>
            <a:r>
              <a:rPr kumimoji="0" lang="zh-CN" altLang="en-US" sz="1800" b="1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厚 德 健 行 </a:t>
            </a:r>
            <a:r>
              <a:rPr kumimoji="0" lang="en-US" altLang="zh-CN" sz="1800" b="1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-</a:t>
            </a:r>
            <a:endParaRPr kumimoji="0" lang="zh-CN" altLang="en-US" sz="1800" b="1" i="0" u="none" strike="noStrike" kern="1200" cap="none" spc="300" normalizeH="0" baseline="0" noProof="0" dirty="0">
              <a:ln>
                <a:noFill/>
              </a:ln>
              <a:solidFill>
                <a:srgbClr val="A2614D"/>
              </a:solidFill>
              <a:effectLst/>
              <a:uLnTx/>
              <a:uFillTx/>
              <a:latin typeface="方正小标宋简体" panose="03000509000000000000" pitchFamily="65" charset="-122"/>
              <a:ea typeface="方正小标宋简体" panose="03000509000000000000" pitchFamily="65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904D7828-4EE3-4E87-82F4-5C22A8E7C206}"/>
              </a:ext>
            </a:extLst>
          </p:cNvPr>
          <p:cNvSpPr/>
          <p:nvPr/>
        </p:nvSpPr>
        <p:spPr>
          <a:xfrm rot="10800000">
            <a:off x="-4865" y="6753176"/>
            <a:ext cx="12196861" cy="104821"/>
          </a:xfrm>
          <a:prstGeom prst="rect">
            <a:avLst/>
          </a:prstGeom>
          <a:gradFill>
            <a:gsLst>
              <a:gs pos="50000">
                <a:srgbClr val="FFE6EB"/>
              </a:gs>
              <a:gs pos="0">
                <a:srgbClr val="FFC5D0"/>
              </a:gs>
              <a:gs pos="100000">
                <a:srgbClr val="FFAFBE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3BEEDF3-12D5-44C8-9FE6-FF05BE43DD4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966"/>
          <a:stretch/>
        </p:blipFill>
        <p:spPr>
          <a:xfrm>
            <a:off x="5847063" y="1139336"/>
            <a:ext cx="2912127" cy="494538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845185" y="4598181"/>
            <a:ext cx="7810500" cy="785495"/>
          </a:xfrm>
          <a:prstGeom prst="rect">
            <a:avLst/>
          </a:prstGeom>
          <a:solidFill>
            <a:srgbClr val="FFE6EB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3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45820" y="1268542"/>
            <a:ext cx="4817110" cy="3043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2011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计划）协同创新中心牵头高校和浙江省首批重点建设高校，坐落于中国历史文化名城、风景旅游胜地杭州。学校始建于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1953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年，其前身可以追溯到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1910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年创立的浙江中等工业学堂，先后经历了杭州化工学校、浙江化工专科学校、浙江化工学院和浙江工学院等发展阶段，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1993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年更名浙江工业大学。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3927" y="4796378"/>
            <a:ext cx="31673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点击添加标题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E74EF8FB-20A7-4797-9075-015B5798DC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95" r="24871"/>
          <a:stretch/>
        </p:blipFill>
        <p:spPr>
          <a:xfrm>
            <a:off x="8943323" y="1134408"/>
            <a:ext cx="2912127" cy="494538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0C47A065-AF0B-4CA8-8DE9-9B727DE9AAE0}"/>
              </a:ext>
            </a:extLst>
          </p:cNvPr>
          <p:cNvSpPr/>
          <p:nvPr/>
        </p:nvSpPr>
        <p:spPr>
          <a:xfrm rot="10800000">
            <a:off x="819150" y="314682"/>
            <a:ext cx="8013700" cy="556594"/>
          </a:xfrm>
          <a:prstGeom prst="rect">
            <a:avLst/>
          </a:prstGeom>
          <a:gradFill>
            <a:gsLst>
              <a:gs pos="0">
                <a:srgbClr val="FFAFBE">
                  <a:alpha val="0"/>
                </a:srgbClr>
              </a:gs>
              <a:gs pos="100000">
                <a:srgbClr val="FFAFBE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D2B4FC6-EA8B-47F5-985A-35482655E3A0}"/>
              </a:ext>
            </a:extLst>
          </p:cNvPr>
          <p:cNvSpPr txBox="1"/>
          <p:nvPr/>
        </p:nvSpPr>
        <p:spPr>
          <a:xfrm>
            <a:off x="916591" y="314681"/>
            <a:ext cx="4810473" cy="552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点击添加标题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11BFDA9B-1468-4DFB-AB40-7B5246B88F2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853"/>
          <a:stretch/>
        </p:blipFill>
        <p:spPr>
          <a:xfrm>
            <a:off x="160051" y="314681"/>
            <a:ext cx="560583" cy="556596"/>
          </a:xfrm>
          <a:prstGeom prst="rect">
            <a:avLst/>
          </a:prstGeom>
          <a:effectLst>
            <a:glow rad="12700">
              <a:srgbClr val="FFE6EB">
                <a:alpha val="40000"/>
              </a:srgbClr>
            </a:glow>
          </a:effectLst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BF88E3CA-7242-43B9-959C-5DAF2934132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34" r="-5439"/>
          <a:stretch/>
        </p:blipFill>
        <p:spPr>
          <a:xfrm>
            <a:off x="10067924" y="310480"/>
            <a:ext cx="2047875" cy="556596"/>
          </a:xfrm>
          <a:prstGeom prst="rect">
            <a:avLst/>
          </a:prstGeom>
          <a:effectLst>
            <a:glow rad="12700">
              <a:srgbClr val="FFE6EB">
                <a:alpha val="40000"/>
              </a:srgbClr>
            </a:glow>
          </a:effectLst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1C614712-47BD-44E4-9558-7785537828C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91924">
            <a:off x="8677495" y="-25023"/>
            <a:ext cx="1227603" cy="1227603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60481EE4-3174-4110-A83B-473D0F6A6F4D}"/>
              </a:ext>
            </a:extLst>
          </p:cNvPr>
          <p:cNvGrpSpPr/>
          <p:nvPr/>
        </p:nvGrpSpPr>
        <p:grpSpPr>
          <a:xfrm>
            <a:off x="9217042" y="1561745"/>
            <a:ext cx="2371358" cy="3821931"/>
            <a:chOff x="9217042" y="1561745"/>
            <a:chExt cx="2371358" cy="3821931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3773B90A-A99D-4BAB-A39D-F6BFEABF13E8}"/>
                </a:ext>
              </a:extLst>
            </p:cNvPr>
            <p:cNvSpPr/>
            <p:nvPr/>
          </p:nvSpPr>
          <p:spPr>
            <a:xfrm>
              <a:off x="9217042" y="1621301"/>
              <a:ext cx="2362200" cy="3762375"/>
            </a:xfrm>
            <a:prstGeom prst="rect">
              <a:avLst/>
            </a:prstGeom>
            <a:noFill/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6691EB4E-CDCC-48FC-B9A3-ACA0B3338111}"/>
                </a:ext>
              </a:extLst>
            </p:cNvPr>
            <p:cNvSpPr/>
            <p:nvPr/>
          </p:nvSpPr>
          <p:spPr>
            <a:xfrm>
              <a:off x="9226200" y="1637667"/>
              <a:ext cx="2362200" cy="933450"/>
            </a:xfrm>
            <a:prstGeom prst="rect">
              <a:avLst/>
            </a:prstGeom>
            <a:solidFill>
              <a:schemeClr val="bg1"/>
            </a:solidFill>
            <a:ln w="317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490E69EA-6C66-46A3-85A2-21A332F4FD24}"/>
                </a:ext>
              </a:extLst>
            </p:cNvPr>
            <p:cNvSpPr/>
            <p:nvPr/>
          </p:nvSpPr>
          <p:spPr>
            <a:xfrm>
              <a:off x="9504329" y="1561745"/>
              <a:ext cx="1841851" cy="9065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30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方正小标宋简体" panose="03000509000000000000" pitchFamily="65" charset="-122"/>
                  <a:ea typeface="方正小标宋简体" panose="03000509000000000000" pitchFamily="65" charset="-122"/>
                  <a:cs typeface="+mn-cs"/>
                  <a:sym typeface="Arial" panose="020B0604020202020204" pitchFamily="34" charset="0"/>
                </a:rPr>
                <a:t>浙江工业大学</a:t>
              </a:r>
              <a:endParaRPr kumimoji="0" lang="en-US" altLang="zh-CN" sz="1600" b="1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30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方正小标宋简体" panose="03000509000000000000" pitchFamily="65" charset="-122"/>
                  <a:ea typeface="方正小标宋简体" panose="03000509000000000000" pitchFamily="65" charset="-122"/>
                  <a:cs typeface="+mn-cs"/>
                  <a:sym typeface="Arial" panose="020B0604020202020204" pitchFamily="34" charset="0"/>
                </a:rPr>
                <a:t>一起拥抱春天</a:t>
              </a:r>
            </a:p>
          </p:txBody>
        </p:sp>
        <p:sp>
          <p:nvSpPr>
            <p:cNvPr id="4" name="等腰三角形 3">
              <a:extLst>
                <a:ext uri="{FF2B5EF4-FFF2-40B4-BE49-F238E27FC236}">
                  <a16:creationId xmlns:a16="http://schemas.microsoft.com/office/drawing/2014/main" id="{C6896913-263D-4EB8-864C-E3A4279D6AFD}"/>
                </a:ext>
              </a:extLst>
            </p:cNvPr>
            <p:cNvSpPr/>
            <p:nvPr/>
          </p:nvSpPr>
          <p:spPr>
            <a:xfrm rot="5400000">
              <a:off x="9402080" y="1847272"/>
              <a:ext cx="99987" cy="86196"/>
            </a:xfrm>
            <a:prstGeom prst="triangle">
              <a:avLst/>
            </a:prstGeom>
            <a:solidFill>
              <a:srgbClr val="FFC5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2667D9C9-F0AA-479D-A22B-89810B29F84D}"/>
              </a:ext>
            </a:extLst>
          </p:cNvPr>
          <p:cNvSpPr txBox="1"/>
          <p:nvPr/>
        </p:nvSpPr>
        <p:spPr>
          <a:xfrm>
            <a:off x="4182524" y="6214499"/>
            <a:ext cx="3826315" cy="408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- </a:t>
            </a:r>
            <a:r>
              <a:rPr kumimoji="0" lang="zh-CN" altLang="en-US" sz="1800" b="1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厚 德 健 行 </a:t>
            </a:r>
            <a:r>
              <a:rPr kumimoji="0" lang="en-US" altLang="zh-CN" sz="1800" b="1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-</a:t>
            </a:r>
            <a:endParaRPr kumimoji="0" lang="zh-CN" altLang="en-US" sz="1800" b="1" i="0" u="none" strike="noStrike" kern="1200" cap="none" spc="300" normalizeH="0" baseline="0" noProof="0" dirty="0">
              <a:ln>
                <a:noFill/>
              </a:ln>
              <a:solidFill>
                <a:srgbClr val="A2614D"/>
              </a:solidFill>
              <a:effectLst/>
              <a:uLnTx/>
              <a:uFillTx/>
              <a:latin typeface="方正小标宋简体" panose="03000509000000000000" pitchFamily="65" charset="-122"/>
              <a:ea typeface="方正小标宋简体" panose="03000509000000000000" pitchFamily="65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0FB227FC-AB7B-438D-8042-4A3007C84B66}"/>
              </a:ext>
            </a:extLst>
          </p:cNvPr>
          <p:cNvSpPr/>
          <p:nvPr/>
        </p:nvSpPr>
        <p:spPr>
          <a:xfrm rot="10800000">
            <a:off x="-4865" y="6753176"/>
            <a:ext cx="12196861" cy="104821"/>
          </a:xfrm>
          <a:prstGeom prst="rect">
            <a:avLst/>
          </a:prstGeom>
          <a:gradFill>
            <a:gsLst>
              <a:gs pos="50000">
                <a:srgbClr val="FFE6EB"/>
              </a:gs>
              <a:gs pos="0">
                <a:srgbClr val="FFC5D0"/>
              </a:gs>
              <a:gs pos="100000">
                <a:srgbClr val="FFAFBE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44FC3AA-F250-406F-BA10-E4CCD74588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358"/>
          <a:stretch/>
        </p:blipFill>
        <p:spPr>
          <a:xfrm>
            <a:off x="584656" y="1158008"/>
            <a:ext cx="2707184" cy="1882372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3CAA9EF5-77C5-4C4B-93F1-A9730656B8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959" y="2951162"/>
            <a:ext cx="2712719" cy="3701731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6817360" y="1166016"/>
            <a:ext cx="39636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点击添加标题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817360" y="1704496"/>
            <a:ext cx="4749165" cy="2252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2011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计划）协同创新中心牵头高校和浙江省首批重点建设高校，坐落于中国历史文化名城、风景旅游胜地杭州。学校始建于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1953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年，其前身可以追溯到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1910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年创立的浙江中等工业学堂，先后经历了杭州化工学校、浙江化工专科学校、浙江化工学院和浙江工学院等发展阶段，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1993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年更名浙江工业大学。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5D067355-2C99-4371-882E-1FE366B7F95C}"/>
              </a:ext>
            </a:extLst>
          </p:cNvPr>
          <p:cNvGrpSpPr/>
          <p:nvPr/>
        </p:nvGrpSpPr>
        <p:grpSpPr>
          <a:xfrm>
            <a:off x="584655" y="3180080"/>
            <a:ext cx="2707183" cy="3472813"/>
            <a:chOff x="9217042" y="1561745"/>
            <a:chExt cx="2371358" cy="34728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09FF76A0-EE94-4A2F-9406-C1850FD96332}"/>
                </a:ext>
              </a:extLst>
            </p:cNvPr>
            <p:cNvSpPr/>
            <p:nvPr/>
          </p:nvSpPr>
          <p:spPr>
            <a:xfrm>
              <a:off x="9217042" y="1621301"/>
              <a:ext cx="2362200" cy="3413257"/>
            </a:xfrm>
            <a:prstGeom prst="rect">
              <a:avLst/>
            </a:prstGeom>
            <a:noFill/>
            <a:ln w="31750">
              <a:solidFill>
                <a:srgbClr val="FFE6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6336478E-FF31-491E-A2CD-6FEC6FC89339}"/>
                </a:ext>
              </a:extLst>
            </p:cNvPr>
            <p:cNvSpPr/>
            <p:nvPr/>
          </p:nvSpPr>
          <p:spPr>
            <a:xfrm>
              <a:off x="9226200" y="1637667"/>
              <a:ext cx="2362200" cy="933450"/>
            </a:xfrm>
            <a:prstGeom prst="rect">
              <a:avLst/>
            </a:prstGeom>
            <a:solidFill>
              <a:srgbClr val="FFE6EB"/>
            </a:solidFill>
            <a:ln w="31750">
              <a:solidFill>
                <a:srgbClr val="FFE6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4969E8CB-8070-4399-847D-82CE853993B4}"/>
                </a:ext>
              </a:extLst>
            </p:cNvPr>
            <p:cNvSpPr/>
            <p:nvPr/>
          </p:nvSpPr>
          <p:spPr>
            <a:xfrm>
              <a:off x="9504330" y="1561745"/>
              <a:ext cx="1841851" cy="90659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30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方正小标宋简体" panose="03000509000000000000" pitchFamily="65" charset="-122"/>
                  <a:ea typeface="方正小标宋简体" panose="03000509000000000000" pitchFamily="65" charset="-122"/>
                  <a:cs typeface="+mn-cs"/>
                  <a:sym typeface="Arial" panose="020B0604020202020204" pitchFamily="34" charset="0"/>
                </a:rPr>
                <a:t>浙江工业大学</a:t>
              </a:r>
              <a:endParaRPr kumimoji="0" lang="en-US" altLang="zh-CN" sz="1600" b="1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30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方正小标宋简体" panose="03000509000000000000" pitchFamily="65" charset="-122"/>
                  <a:ea typeface="方正小标宋简体" panose="03000509000000000000" pitchFamily="65" charset="-122"/>
                  <a:cs typeface="+mn-cs"/>
                  <a:sym typeface="Arial" panose="020B0604020202020204" pitchFamily="34" charset="0"/>
                </a:rPr>
                <a:t>一起拥抱春天</a:t>
              </a:r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A60B6C71-2BF1-4D93-91E4-E19B62ED9EA3}"/>
                </a:ext>
              </a:extLst>
            </p:cNvPr>
            <p:cNvSpPr/>
            <p:nvPr/>
          </p:nvSpPr>
          <p:spPr>
            <a:xfrm rot="5400000">
              <a:off x="9402080" y="1847272"/>
              <a:ext cx="99987" cy="86196"/>
            </a:xfrm>
            <a:prstGeom prst="triangle">
              <a:avLst/>
            </a:prstGeom>
            <a:solidFill>
              <a:srgbClr val="FFC5D0"/>
            </a:solidFill>
            <a:ln>
              <a:solidFill>
                <a:srgbClr val="FFE6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E63F0B5F-4072-4AF5-8DAC-C042D73D9D55}"/>
              </a:ext>
            </a:extLst>
          </p:cNvPr>
          <p:cNvSpPr/>
          <p:nvPr/>
        </p:nvSpPr>
        <p:spPr>
          <a:xfrm rot="10800000">
            <a:off x="819150" y="314682"/>
            <a:ext cx="8013700" cy="556594"/>
          </a:xfrm>
          <a:prstGeom prst="rect">
            <a:avLst/>
          </a:prstGeom>
          <a:gradFill>
            <a:gsLst>
              <a:gs pos="0">
                <a:srgbClr val="FFAFBE">
                  <a:alpha val="0"/>
                </a:srgbClr>
              </a:gs>
              <a:gs pos="100000">
                <a:srgbClr val="FFAFBE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D7AB7FB-0CE8-4806-9422-F9B37E986DAB}"/>
              </a:ext>
            </a:extLst>
          </p:cNvPr>
          <p:cNvSpPr txBox="1"/>
          <p:nvPr/>
        </p:nvSpPr>
        <p:spPr>
          <a:xfrm>
            <a:off x="916591" y="314681"/>
            <a:ext cx="4810473" cy="552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点击添加标题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78CF6C57-423F-4F6D-8C4F-A2D6568236A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853"/>
          <a:stretch/>
        </p:blipFill>
        <p:spPr>
          <a:xfrm>
            <a:off x="160051" y="314681"/>
            <a:ext cx="560583" cy="556596"/>
          </a:xfrm>
          <a:prstGeom prst="rect">
            <a:avLst/>
          </a:prstGeom>
          <a:effectLst>
            <a:glow rad="12700">
              <a:srgbClr val="FFE6EB">
                <a:alpha val="40000"/>
              </a:srgbClr>
            </a:glow>
          </a:effectLst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59B43CCE-B07D-43E2-8CAE-210E30677C9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34" r="-5439"/>
          <a:stretch/>
        </p:blipFill>
        <p:spPr>
          <a:xfrm>
            <a:off x="10067924" y="310480"/>
            <a:ext cx="2047875" cy="556596"/>
          </a:xfrm>
          <a:prstGeom prst="rect">
            <a:avLst/>
          </a:prstGeom>
          <a:effectLst>
            <a:glow rad="12700">
              <a:srgbClr val="FFE6EB">
                <a:alpha val="40000"/>
              </a:srgbClr>
            </a:glow>
          </a:effectLst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452A32FC-ABE9-4182-927F-1DDBFF18B65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91924">
            <a:off x="8677495" y="-25023"/>
            <a:ext cx="1227603" cy="1227603"/>
          </a:xfrm>
          <a:prstGeom prst="rect">
            <a:avLst/>
          </a:prstGeom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id="{DC56E2F1-1D8E-4074-9604-57ECC884F88F}"/>
              </a:ext>
            </a:extLst>
          </p:cNvPr>
          <p:cNvGrpSpPr/>
          <p:nvPr/>
        </p:nvGrpSpPr>
        <p:grpSpPr>
          <a:xfrm>
            <a:off x="3619726" y="1158008"/>
            <a:ext cx="2707183" cy="1690377"/>
            <a:chOff x="9217042" y="1561745"/>
            <a:chExt cx="2371358" cy="1690377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9EA18778-05D7-42FB-A8CE-AEB455B10277}"/>
                </a:ext>
              </a:extLst>
            </p:cNvPr>
            <p:cNvSpPr/>
            <p:nvPr/>
          </p:nvSpPr>
          <p:spPr>
            <a:xfrm>
              <a:off x="9217042" y="1621301"/>
              <a:ext cx="2362200" cy="1630821"/>
            </a:xfrm>
            <a:prstGeom prst="rect">
              <a:avLst/>
            </a:prstGeom>
            <a:noFill/>
            <a:ln w="31750">
              <a:solidFill>
                <a:srgbClr val="FFE6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2431D1EC-FCB5-4481-82A5-DD7753FAB8A3}"/>
                </a:ext>
              </a:extLst>
            </p:cNvPr>
            <p:cNvSpPr/>
            <p:nvPr/>
          </p:nvSpPr>
          <p:spPr>
            <a:xfrm>
              <a:off x="9226200" y="1637667"/>
              <a:ext cx="2362200" cy="933450"/>
            </a:xfrm>
            <a:prstGeom prst="rect">
              <a:avLst/>
            </a:prstGeom>
            <a:solidFill>
              <a:srgbClr val="FFE6EB"/>
            </a:solidFill>
            <a:ln w="31750">
              <a:solidFill>
                <a:srgbClr val="FFE6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57CD1234-020F-4DD5-BBE7-623DCF2F739C}"/>
                </a:ext>
              </a:extLst>
            </p:cNvPr>
            <p:cNvSpPr/>
            <p:nvPr/>
          </p:nvSpPr>
          <p:spPr>
            <a:xfrm>
              <a:off x="9504330" y="1561745"/>
              <a:ext cx="1841851" cy="90659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30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方正小标宋简体" panose="03000509000000000000" pitchFamily="65" charset="-122"/>
                  <a:ea typeface="方正小标宋简体" panose="03000509000000000000" pitchFamily="65" charset="-122"/>
                  <a:cs typeface="+mn-cs"/>
                  <a:sym typeface="Arial" panose="020B0604020202020204" pitchFamily="34" charset="0"/>
                </a:rPr>
                <a:t>浙江工业大学</a:t>
              </a:r>
              <a:endParaRPr kumimoji="0" lang="en-US" altLang="zh-CN" sz="1600" b="1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30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方正小标宋简体" panose="03000509000000000000" pitchFamily="65" charset="-122"/>
                  <a:ea typeface="方正小标宋简体" panose="03000509000000000000" pitchFamily="65" charset="-122"/>
                  <a:cs typeface="+mn-cs"/>
                  <a:sym typeface="Arial" panose="020B0604020202020204" pitchFamily="34" charset="0"/>
                </a:rPr>
                <a:t>一起拥抱春天</a:t>
              </a:r>
            </a:p>
          </p:txBody>
        </p:sp>
        <p:sp>
          <p:nvSpPr>
            <p:cNvPr id="27" name="等腰三角形 26">
              <a:extLst>
                <a:ext uri="{FF2B5EF4-FFF2-40B4-BE49-F238E27FC236}">
                  <a16:creationId xmlns:a16="http://schemas.microsoft.com/office/drawing/2014/main" id="{45167B0D-A09A-4C12-8FB5-A5268D03821A}"/>
                </a:ext>
              </a:extLst>
            </p:cNvPr>
            <p:cNvSpPr/>
            <p:nvPr/>
          </p:nvSpPr>
          <p:spPr>
            <a:xfrm rot="5400000">
              <a:off x="9402080" y="1847272"/>
              <a:ext cx="99987" cy="86196"/>
            </a:xfrm>
            <a:prstGeom prst="triangle">
              <a:avLst/>
            </a:prstGeom>
            <a:solidFill>
              <a:srgbClr val="FFC5D0"/>
            </a:solidFill>
            <a:ln>
              <a:solidFill>
                <a:srgbClr val="FFE6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33E7EE94-7989-481A-AD81-EB92F35BA9A2}"/>
              </a:ext>
            </a:extLst>
          </p:cNvPr>
          <p:cNvSpPr txBox="1"/>
          <p:nvPr/>
        </p:nvSpPr>
        <p:spPr>
          <a:xfrm>
            <a:off x="784167" y="4348782"/>
            <a:ext cx="2162347" cy="1104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艰苦创业</a:t>
            </a:r>
            <a:endParaRPr kumimoji="0" lang="en-US" altLang="zh-CN" sz="1400" b="0" i="0" u="none" strike="noStrike" kern="1200" cap="none" spc="30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开拓创新</a:t>
            </a:r>
            <a:endParaRPr kumimoji="0" lang="en-US" altLang="zh-CN" sz="1400" b="0" i="0" u="none" strike="noStrike" kern="1200" cap="none" spc="30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争创一流</a:t>
            </a:r>
            <a:endParaRPr kumimoji="0" lang="en-US" altLang="zh-CN" sz="1400" b="0" i="0" u="none" strike="noStrike" kern="1200" cap="none" spc="30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30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389047E-0170-4E6A-B375-9ED17293B32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1300" y="3543912"/>
            <a:ext cx="3805422" cy="3805422"/>
          </a:xfrm>
          <a:prstGeom prst="rect">
            <a:avLst/>
          </a:prstGeom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2A75B5BB-20CE-4588-A453-EAB1C1EF6048}"/>
              </a:ext>
            </a:extLst>
          </p:cNvPr>
          <p:cNvSpPr txBox="1"/>
          <p:nvPr/>
        </p:nvSpPr>
        <p:spPr>
          <a:xfrm>
            <a:off x="7278784" y="6214499"/>
            <a:ext cx="3826315" cy="408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- </a:t>
            </a:r>
            <a:r>
              <a:rPr kumimoji="0" lang="zh-CN" altLang="en-US" sz="1800" b="1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厚 德 健 行 </a:t>
            </a:r>
            <a:r>
              <a:rPr kumimoji="0" lang="en-US" altLang="zh-CN" sz="1800" b="1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-</a:t>
            </a:r>
            <a:endParaRPr kumimoji="0" lang="zh-CN" altLang="en-US" sz="1800" b="1" i="0" u="none" strike="noStrike" kern="1200" cap="none" spc="300" normalizeH="0" baseline="0" noProof="0" dirty="0">
              <a:ln>
                <a:noFill/>
              </a:ln>
              <a:solidFill>
                <a:srgbClr val="A2614D"/>
              </a:solidFill>
              <a:effectLst/>
              <a:uLnTx/>
              <a:uFillTx/>
              <a:latin typeface="方正小标宋简体" panose="03000509000000000000" pitchFamily="65" charset="-122"/>
              <a:ea typeface="方正小标宋简体" panose="03000509000000000000" pitchFamily="65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BCC2AB03-225B-44B9-A2C2-CAA35739A8D3}"/>
              </a:ext>
            </a:extLst>
          </p:cNvPr>
          <p:cNvSpPr/>
          <p:nvPr/>
        </p:nvSpPr>
        <p:spPr>
          <a:xfrm rot="10800000">
            <a:off x="-4865" y="6753176"/>
            <a:ext cx="12196861" cy="104821"/>
          </a:xfrm>
          <a:prstGeom prst="rect">
            <a:avLst/>
          </a:prstGeom>
          <a:gradFill>
            <a:gsLst>
              <a:gs pos="50000">
                <a:srgbClr val="FFE6EB"/>
              </a:gs>
              <a:gs pos="0">
                <a:srgbClr val="FFC5D0"/>
              </a:gs>
              <a:gs pos="100000">
                <a:srgbClr val="FFAFBE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33B4DAF9-5173-4983-A0E5-DF9AE03804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02" r="35379" b="52872"/>
          <a:stretch/>
        </p:blipFill>
        <p:spPr>
          <a:xfrm>
            <a:off x="3730172" y="251461"/>
            <a:ext cx="4803593" cy="301651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12CAAF8-F926-4A94-8A21-BBD3FF5229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04"/>
          <a:stretch/>
        </p:blipFill>
        <p:spPr>
          <a:xfrm>
            <a:off x="8604885" y="228600"/>
            <a:ext cx="3312795" cy="6400800"/>
          </a:xfrm>
          <a:prstGeom prst="rect">
            <a:avLst/>
          </a:prstGeom>
        </p:spPr>
      </p:pic>
      <p:sp>
        <p:nvSpPr>
          <p:cNvPr id="6" name="椭圆 5"/>
          <p:cNvSpPr/>
          <p:nvPr/>
        </p:nvSpPr>
        <p:spPr>
          <a:xfrm>
            <a:off x="7665720" y="2552700"/>
            <a:ext cx="1798320" cy="1798320"/>
          </a:xfrm>
          <a:prstGeom prst="ellipse">
            <a:avLst/>
          </a:prstGeom>
          <a:solidFill>
            <a:srgbClr val="FFE6EB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595235" y="2914015"/>
            <a:ext cx="1939925" cy="926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DESTINY</a:t>
            </a:r>
          </a:p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FREEDOM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165091" y="3778250"/>
            <a:ext cx="2500630" cy="649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点击添加标题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87070" y="3081655"/>
            <a:ext cx="2680335" cy="408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点击添加标题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87070" y="3731895"/>
            <a:ext cx="4407535" cy="2639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2011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计划）协同创新中心牵头高校和浙江省首批重点建设高校，坐落于中国历史文化名城、风景旅游胜地杭州。学校始建于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1953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年，其前身可以追溯到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1910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年创立的浙江中等工业学堂，先后经历了杭州化工学校、浙江化工专科学校、浙江化工学院和浙江工学院等发展阶段，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1993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年更名浙江工业大学。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D0E31E9A-5294-4748-9C6E-F6A5B6564E5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04" y="401153"/>
            <a:ext cx="2010676" cy="442127"/>
          </a:xfrm>
          <a:prstGeom prst="rect">
            <a:avLst/>
          </a:prstGeom>
          <a:effectLst>
            <a:glow rad="12700">
              <a:srgbClr val="FFE6EB">
                <a:alpha val="40000"/>
              </a:srgbClr>
            </a:glow>
          </a:effectLst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E6EB41CC-6FCE-4F97-B66D-13D071B0E9FE}"/>
              </a:ext>
            </a:extLst>
          </p:cNvPr>
          <p:cNvSpPr txBox="1"/>
          <p:nvPr/>
        </p:nvSpPr>
        <p:spPr>
          <a:xfrm>
            <a:off x="4182524" y="6214499"/>
            <a:ext cx="3826315" cy="408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- </a:t>
            </a:r>
            <a:r>
              <a:rPr kumimoji="0" lang="zh-CN" altLang="en-US" sz="1800" b="1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厚 德 健 行 </a:t>
            </a:r>
            <a:r>
              <a:rPr kumimoji="0" lang="en-US" altLang="zh-CN" sz="1800" b="1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-</a:t>
            </a:r>
            <a:endParaRPr kumimoji="0" lang="zh-CN" altLang="en-US" sz="1800" b="1" i="0" u="none" strike="noStrike" kern="1200" cap="none" spc="300" normalizeH="0" baseline="0" noProof="0" dirty="0">
              <a:ln>
                <a:noFill/>
              </a:ln>
              <a:solidFill>
                <a:srgbClr val="A2614D"/>
              </a:solidFill>
              <a:effectLst/>
              <a:uLnTx/>
              <a:uFillTx/>
              <a:latin typeface="方正小标宋简体" panose="03000509000000000000" pitchFamily="65" charset="-122"/>
              <a:ea typeface="方正小标宋简体" panose="03000509000000000000" pitchFamily="65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9D701FA-253D-4391-B2D1-5A97D7FAF9C2}"/>
              </a:ext>
            </a:extLst>
          </p:cNvPr>
          <p:cNvSpPr/>
          <p:nvPr/>
        </p:nvSpPr>
        <p:spPr>
          <a:xfrm rot="10800000">
            <a:off x="-4865" y="6753176"/>
            <a:ext cx="12196861" cy="104821"/>
          </a:xfrm>
          <a:prstGeom prst="rect">
            <a:avLst/>
          </a:prstGeom>
          <a:gradFill>
            <a:gsLst>
              <a:gs pos="50000">
                <a:srgbClr val="FFE6EB"/>
              </a:gs>
              <a:gs pos="0">
                <a:srgbClr val="FFC5D0"/>
              </a:gs>
              <a:gs pos="100000">
                <a:srgbClr val="FFAFBE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47785772-9758-4495-AD70-B689242FE3D7}"/>
              </a:ext>
            </a:extLst>
          </p:cNvPr>
          <p:cNvSpPr/>
          <p:nvPr/>
        </p:nvSpPr>
        <p:spPr>
          <a:xfrm>
            <a:off x="521704" y="1109345"/>
            <a:ext cx="7810500" cy="785495"/>
          </a:xfrm>
          <a:prstGeom prst="rect">
            <a:avLst/>
          </a:prstGeom>
          <a:solidFill>
            <a:srgbClr val="FFE6EB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3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9" name="TextBox 11">
            <a:extLst>
              <a:ext uri="{FF2B5EF4-FFF2-40B4-BE49-F238E27FC236}">
                <a16:creationId xmlns:a16="http://schemas.microsoft.com/office/drawing/2014/main" id="{FC5D9072-2AF9-460B-89B7-44442F1A3FC6}"/>
              </a:ext>
            </a:extLst>
          </p:cNvPr>
          <p:cNvSpPr txBox="1"/>
          <p:nvPr/>
        </p:nvSpPr>
        <p:spPr>
          <a:xfrm>
            <a:off x="680446" y="1307542"/>
            <a:ext cx="31673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点击添加标题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DD4078D-78FA-4417-AF15-5FACB42AB0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07" b="4487"/>
          <a:stretch/>
        </p:blipFill>
        <p:spPr>
          <a:xfrm>
            <a:off x="-1755752" y="965201"/>
            <a:ext cx="15703504" cy="511810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205105" y="1452245"/>
            <a:ext cx="11781790" cy="3953510"/>
            <a:chOff x="323" y="2287"/>
            <a:chExt cx="18554" cy="6226"/>
          </a:xfrm>
        </p:grpSpPr>
        <p:sp>
          <p:nvSpPr>
            <p:cNvPr id="44035" name="Rectangle 3"/>
            <p:cNvSpPr/>
            <p:nvPr/>
          </p:nvSpPr>
          <p:spPr>
            <a:xfrm rot="5400000">
              <a:off x="7869" y="-3878"/>
              <a:ext cx="3463" cy="18554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altLang="x-non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" name="Oval 2"/>
            <p:cNvSpPr/>
            <p:nvPr/>
          </p:nvSpPr>
          <p:spPr bwMode="auto">
            <a:xfrm>
              <a:off x="6487" y="2287"/>
              <a:ext cx="6227" cy="6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88237E4B-E25F-40A5-8B7D-D3B25B9852FC}"/>
              </a:ext>
            </a:extLst>
          </p:cNvPr>
          <p:cNvSpPr txBox="1"/>
          <p:nvPr/>
        </p:nvSpPr>
        <p:spPr>
          <a:xfrm>
            <a:off x="4874895" y="2279194"/>
            <a:ext cx="24422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AF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PART TWO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3B8A6DE-A615-4A84-B375-71E21778A732}"/>
              </a:ext>
            </a:extLst>
          </p:cNvPr>
          <p:cNvSpPr txBox="1"/>
          <p:nvPr/>
        </p:nvSpPr>
        <p:spPr>
          <a:xfrm>
            <a:off x="4610735" y="2967990"/>
            <a:ext cx="2969895" cy="373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浙江工业大学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A970470-FF79-4847-AA04-0E4F44902E80}"/>
              </a:ext>
            </a:extLst>
          </p:cNvPr>
          <p:cNvSpPr txBox="1"/>
          <p:nvPr/>
        </p:nvSpPr>
        <p:spPr>
          <a:xfrm>
            <a:off x="773723" y="3409606"/>
            <a:ext cx="10462846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       浙江工业大学是东部沿海地区第一所省部共建高校、首批国家“高等学校创新能力提升计划”（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2011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计划）协同创新中心牵头高校和浙江省首批重点建设高校。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A2F6FD97-C6DC-4B07-8334-72A26E7AE7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808" y="307808"/>
            <a:ext cx="2010676" cy="442127"/>
          </a:xfrm>
          <a:prstGeom prst="rect">
            <a:avLst/>
          </a:prstGeom>
          <a:effectLst>
            <a:glow rad="12700">
              <a:srgbClr val="FFE6EB">
                <a:alpha val="40000"/>
              </a:srgbClr>
            </a:glow>
            <a:outerShdw blurRad="38100" dist="25400" dir="2700000" algn="tl" rotWithShape="0">
              <a:srgbClr val="EA92C6">
                <a:alpha val="40000"/>
              </a:srgbClr>
            </a:outerShdw>
          </a:effectLst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B28F5F42-265E-49E3-8367-4DD7A5EF0917}"/>
              </a:ext>
            </a:extLst>
          </p:cNvPr>
          <p:cNvSpPr txBox="1"/>
          <p:nvPr/>
        </p:nvSpPr>
        <p:spPr>
          <a:xfrm>
            <a:off x="4182524" y="6317888"/>
            <a:ext cx="3826315" cy="338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300" normalizeH="0" baseline="0" noProof="0" dirty="0">
                <a:ln>
                  <a:noFill/>
                </a:ln>
                <a:solidFill>
                  <a:srgbClr val="FFAFBE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-  </a:t>
            </a:r>
            <a:r>
              <a:rPr kumimoji="0" lang="zh-CN" altLang="en-US" sz="1400" b="1" i="0" u="none" strike="noStrike" kern="1200" cap="none" spc="300" normalizeH="0" baseline="0" noProof="0" dirty="0">
                <a:ln>
                  <a:noFill/>
                </a:ln>
                <a:solidFill>
                  <a:srgbClr val="FFAFBE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艰苦创业  开拓创新  争创一流  </a:t>
            </a:r>
            <a:r>
              <a:rPr kumimoji="0" lang="en-US" altLang="zh-CN" sz="1400" b="1" i="0" u="none" strike="noStrike" kern="1200" cap="none" spc="300" normalizeH="0" baseline="0" noProof="0" dirty="0">
                <a:ln>
                  <a:noFill/>
                </a:ln>
                <a:solidFill>
                  <a:srgbClr val="FFAFBE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-</a:t>
            </a:r>
            <a:endParaRPr kumimoji="0" lang="zh-CN" altLang="en-US" sz="1400" b="1" i="0" u="none" strike="noStrike" kern="1200" cap="none" spc="300" normalizeH="0" baseline="0" noProof="0" dirty="0">
              <a:ln>
                <a:noFill/>
              </a:ln>
              <a:solidFill>
                <a:srgbClr val="FFAFBE"/>
              </a:solidFill>
              <a:effectLst/>
              <a:uLnTx/>
              <a:uFillTx/>
              <a:latin typeface="方正小标宋简体" panose="03000509000000000000" pitchFamily="65" charset="-122"/>
              <a:ea typeface="方正小标宋简体" panose="03000509000000000000" pitchFamily="65" charset="-122"/>
              <a:cs typeface="+mn-cs"/>
              <a:sym typeface="Arial" panose="020B0604020202020204" pitchFamily="34" charset="0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CC2683DF-A925-46BF-8D5C-BEF7B415EA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223" y="1304786"/>
            <a:ext cx="4272915" cy="42729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72440" y="1431290"/>
            <a:ext cx="200660" cy="514372"/>
          </a:xfrm>
          <a:prstGeom prst="rect">
            <a:avLst/>
          </a:prstGeom>
          <a:solidFill>
            <a:srgbClr val="FFAF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78510" y="1431290"/>
            <a:ext cx="2952115" cy="514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点击添加标题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78510" y="2145008"/>
            <a:ext cx="5022850" cy="1319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2011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计划）协同创新中心牵头高校和浙江省首批重点建设高校，</a:t>
            </a:r>
          </a:p>
        </p:txBody>
      </p:sp>
      <p:sp>
        <p:nvSpPr>
          <p:cNvPr id="6" name="矩形 5"/>
          <p:cNvSpPr/>
          <p:nvPr/>
        </p:nvSpPr>
        <p:spPr>
          <a:xfrm>
            <a:off x="869950" y="3578485"/>
            <a:ext cx="8013700" cy="10972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91870" y="3880771"/>
            <a:ext cx="4419600" cy="405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坐落于中国历史文化名城、风景旅游胜地杭州。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EC116C49-F7AD-4D22-A5D4-D7B5414E33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04" y="401153"/>
            <a:ext cx="2010676" cy="442127"/>
          </a:xfrm>
          <a:prstGeom prst="rect">
            <a:avLst/>
          </a:prstGeom>
          <a:effectLst>
            <a:glow rad="12700">
              <a:srgbClr val="FFE6EB">
                <a:alpha val="40000"/>
              </a:srgbClr>
            </a:glow>
          </a:effec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D8CB9DC3-9617-4DC2-93C8-812CF972C0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850" y="1531620"/>
            <a:ext cx="6350150" cy="4093730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914BF080-10D9-47AB-A394-FE7B7460C291}"/>
              </a:ext>
            </a:extLst>
          </p:cNvPr>
          <p:cNvSpPr/>
          <p:nvPr/>
        </p:nvSpPr>
        <p:spPr>
          <a:xfrm>
            <a:off x="4178300" y="308120"/>
            <a:ext cx="8013700" cy="556594"/>
          </a:xfrm>
          <a:prstGeom prst="rect">
            <a:avLst/>
          </a:prstGeom>
          <a:gradFill>
            <a:gsLst>
              <a:gs pos="0">
                <a:srgbClr val="FFAFBE">
                  <a:alpha val="0"/>
                </a:srgbClr>
              </a:gs>
              <a:gs pos="100000">
                <a:srgbClr val="FFAFBE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C13556D-9C91-4B6A-AE8F-531BF47FA2FC}"/>
              </a:ext>
            </a:extLst>
          </p:cNvPr>
          <p:cNvSpPr/>
          <p:nvPr/>
        </p:nvSpPr>
        <p:spPr>
          <a:xfrm>
            <a:off x="869950" y="4789265"/>
            <a:ext cx="10509250" cy="1035431"/>
          </a:xfrm>
          <a:prstGeom prst="rect">
            <a:avLst/>
          </a:prstGeom>
          <a:solidFill>
            <a:srgbClr val="FFE6EB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3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6DE40563-41E1-4B9C-8BF4-F7C26433046B}"/>
              </a:ext>
            </a:extLst>
          </p:cNvPr>
          <p:cNvSpPr txBox="1"/>
          <p:nvPr/>
        </p:nvSpPr>
        <p:spPr>
          <a:xfrm>
            <a:off x="1028692" y="4987462"/>
            <a:ext cx="31673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点击添加标题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81F2E40-B1FD-452B-A90C-D27A52C4E306}"/>
              </a:ext>
            </a:extLst>
          </p:cNvPr>
          <p:cNvSpPr txBox="1"/>
          <p:nvPr/>
        </p:nvSpPr>
        <p:spPr>
          <a:xfrm>
            <a:off x="4182524" y="6214499"/>
            <a:ext cx="3826315" cy="408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- </a:t>
            </a:r>
            <a:r>
              <a:rPr kumimoji="0" lang="zh-CN" altLang="en-US" sz="1800" b="1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厚 德 健 行 </a:t>
            </a:r>
            <a:r>
              <a:rPr kumimoji="0" lang="en-US" altLang="zh-CN" sz="1800" b="1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-</a:t>
            </a:r>
            <a:endParaRPr kumimoji="0" lang="zh-CN" altLang="en-US" sz="1800" b="1" i="0" u="none" strike="noStrike" kern="1200" cap="none" spc="300" normalizeH="0" baseline="0" noProof="0" dirty="0">
              <a:ln>
                <a:noFill/>
              </a:ln>
              <a:solidFill>
                <a:srgbClr val="A2614D"/>
              </a:solidFill>
              <a:effectLst/>
              <a:uLnTx/>
              <a:uFillTx/>
              <a:latin typeface="方正小标宋简体" panose="03000509000000000000" pitchFamily="65" charset="-122"/>
              <a:ea typeface="方正小标宋简体" panose="03000509000000000000" pitchFamily="65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4E91EFE-3A0B-45E6-A5A9-63ED807BFB06}"/>
              </a:ext>
            </a:extLst>
          </p:cNvPr>
          <p:cNvSpPr/>
          <p:nvPr/>
        </p:nvSpPr>
        <p:spPr>
          <a:xfrm rot="10800000">
            <a:off x="-4865" y="6753176"/>
            <a:ext cx="12196861" cy="104821"/>
          </a:xfrm>
          <a:prstGeom prst="rect">
            <a:avLst/>
          </a:prstGeom>
          <a:gradFill>
            <a:gsLst>
              <a:gs pos="50000">
                <a:srgbClr val="FFE6EB"/>
              </a:gs>
              <a:gs pos="0">
                <a:srgbClr val="FFC5D0"/>
              </a:gs>
              <a:gs pos="100000">
                <a:srgbClr val="FFAFBE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4238C71-A9BD-40AC-98F8-FAA4FDE6E8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04755">
            <a:off x="2726666" y="-106043"/>
            <a:ext cx="1645006" cy="1645006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FDAB5D27-CBB2-4167-944A-9A85E5254332}"/>
              </a:ext>
            </a:extLst>
          </p:cNvPr>
          <p:cNvSpPr txBox="1"/>
          <p:nvPr/>
        </p:nvSpPr>
        <p:spPr>
          <a:xfrm>
            <a:off x="6859823" y="314681"/>
            <a:ext cx="4810473" cy="552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点击添加标题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557DAB9-BD6D-4105-B311-64AB7B06470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72" t="37350" r="12530"/>
          <a:stretch/>
        </p:blipFill>
        <p:spPr>
          <a:xfrm>
            <a:off x="8756650" y="2872517"/>
            <a:ext cx="2442211" cy="325818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099038B-7F36-4275-A8EB-D770D620B3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99" t="437" r="44805" b="38257"/>
          <a:stretch/>
        </p:blipFill>
        <p:spPr>
          <a:xfrm>
            <a:off x="5692141" y="999901"/>
            <a:ext cx="2988309" cy="3188335"/>
          </a:xfrm>
          <a:prstGeom prst="rect">
            <a:avLst/>
          </a:prstGeom>
        </p:spPr>
      </p:pic>
      <p:sp>
        <p:nvSpPr>
          <p:cNvPr id="37910" name="Rectangle 22"/>
          <p:cNvSpPr>
            <a:spLocks noChangeArrowheads="1"/>
          </p:cNvSpPr>
          <p:nvPr/>
        </p:nvSpPr>
        <p:spPr bwMode="auto">
          <a:xfrm>
            <a:off x="5694045" y="4282852"/>
            <a:ext cx="2986405" cy="1847850"/>
          </a:xfrm>
          <a:prstGeom prst="rect">
            <a:avLst/>
          </a:prstGeom>
          <a:solidFill>
            <a:srgbClr val="FFAFBE"/>
          </a:solidFill>
          <a:ln>
            <a:noFill/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2011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计划）协同创新中心牵头高校和浙江省首批重点建设高校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7911" name="Rectangle 23"/>
          <p:cNvSpPr>
            <a:spLocks noChangeArrowheads="1"/>
          </p:cNvSpPr>
          <p:nvPr/>
        </p:nvSpPr>
        <p:spPr bwMode="auto">
          <a:xfrm>
            <a:off x="8756650" y="999903"/>
            <a:ext cx="2442210" cy="1755998"/>
          </a:xfrm>
          <a:prstGeom prst="rect">
            <a:avLst/>
          </a:prstGeom>
          <a:solidFill>
            <a:srgbClr val="FFC5D0"/>
          </a:solidFill>
          <a:ln>
            <a:noFill/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2011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计划）协同创新中心牵头高校和浙江省首批重点建设高校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87070" y="2999390"/>
            <a:ext cx="2680335" cy="408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点击添加标题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87070" y="3487705"/>
            <a:ext cx="4803140" cy="2252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2011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计划）协同创新中心牵头高校和浙江省首批重点建设高校，坐落于中国历史文化名城、风景旅游胜地杭州。学校始建于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1953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年，其前身可以追溯到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1910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年创立的浙江中等工业学堂，先后经历了杭州化工学校、浙江化工专科学校、浙江化工学院和浙江工学院等发展阶段，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1993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年更名浙江工业大学。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674FAFA5-2079-406D-BE16-316B4E9FCB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04" y="401153"/>
            <a:ext cx="2010676" cy="442127"/>
          </a:xfrm>
          <a:prstGeom prst="rect">
            <a:avLst/>
          </a:prstGeom>
          <a:effectLst>
            <a:glow rad="12700">
              <a:srgbClr val="FFE6EB">
                <a:alpha val="40000"/>
              </a:srgbClr>
            </a:glow>
          </a:effectLst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8F27ACCE-F9ED-41B6-A9D2-C13964847730}"/>
              </a:ext>
            </a:extLst>
          </p:cNvPr>
          <p:cNvSpPr/>
          <p:nvPr/>
        </p:nvSpPr>
        <p:spPr>
          <a:xfrm>
            <a:off x="4178300" y="308120"/>
            <a:ext cx="8013700" cy="556594"/>
          </a:xfrm>
          <a:prstGeom prst="rect">
            <a:avLst/>
          </a:prstGeom>
          <a:gradFill>
            <a:gsLst>
              <a:gs pos="0">
                <a:srgbClr val="FFAFBE">
                  <a:alpha val="0"/>
                </a:srgbClr>
              </a:gs>
              <a:gs pos="100000">
                <a:srgbClr val="FFAFBE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1400DEC-9487-48D0-A6F4-4A61183D45BA}"/>
              </a:ext>
            </a:extLst>
          </p:cNvPr>
          <p:cNvSpPr txBox="1"/>
          <p:nvPr/>
        </p:nvSpPr>
        <p:spPr>
          <a:xfrm>
            <a:off x="4182524" y="6214499"/>
            <a:ext cx="3826315" cy="408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- </a:t>
            </a:r>
            <a:r>
              <a:rPr kumimoji="0" lang="zh-CN" altLang="en-US" sz="1800" b="1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厚 德 健 行 </a:t>
            </a:r>
            <a:r>
              <a:rPr kumimoji="0" lang="en-US" altLang="zh-CN" sz="1800" b="1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-</a:t>
            </a:r>
            <a:endParaRPr kumimoji="0" lang="zh-CN" altLang="en-US" sz="1800" b="1" i="0" u="none" strike="noStrike" kern="1200" cap="none" spc="300" normalizeH="0" baseline="0" noProof="0" dirty="0">
              <a:ln>
                <a:noFill/>
              </a:ln>
              <a:solidFill>
                <a:srgbClr val="A2614D"/>
              </a:solidFill>
              <a:effectLst/>
              <a:uLnTx/>
              <a:uFillTx/>
              <a:latin typeface="方正小标宋简体" panose="03000509000000000000" pitchFamily="65" charset="-122"/>
              <a:ea typeface="方正小标宋简体" panose="03000509000000000000" pitchFamily="65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FBC02B1-48A8-470D-BFF8-B6D741531127}"/>
              </a:ext>
            </a:extLst>
          </p:cNvPr>
          <p:cNvSpPr/>
          <p:nvPr/>
        </p:nvSpPr>
        <p:spPr>
          <a:xfrm rot="10800000">
            <a:off x="-4865" y="6753176"/>
            <a:ext cx="12196861" cy="104821"/>
          </a:xfrm>
          <a:prstGeom prst="rect">
            <a:avLst/>
          </a:prstGeom>
          <a:gradFill>
            <a:gsLst>
              <a:gs pos="50000">
                <a:srgbClr val="FFE6EB"/>
              </a:gs>
              <a:gs pos="0">
                <a:srgbClr val="FFC5D0"/>
              </a:gs>
              <a:gs pos="100000">
                <a:srgbClr val="FFAFBE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835691E-AA06-4226-BF07-ECA3F924359D}"/>
              </a:ext>
            </a:extLst>
          </p:cNvPr>
          <p:cNvSpPr txBox="1"/>
          <p:nvPr/>
        </p:nvSpPr>
        <p:spPr>
          <a:xfrm>
            <a:off x="6859823" y="314681"/>
            <a:ext cx="4810473" cy="552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点击添加标题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607DE34B-624A-4CFD-8A80-A3DD38ADC540}"/>
              </a:ext>
            </a:extLst>
          </p:cNvPr>
          <p:cNvSpPr/>
          <p:nvPr/>
        </p:nvSpPr>
        <p:spPr>
          <a:xfrm>
            <a:off x="689610" y="1378650"/>
            <a:ext cx="6803390" cy="1035431"/>
          </a:xfrm>
          <a:prstGeom prst="rect">
            <a:avLst/>
          </a:prstGeom>
          <a:solidFill>
            <a:srgbClr val="FFE6EB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3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9" name="TextBox 11">
            <a:extLst>
              <a:ext uri="{FF2B5EF4-FFF2-40B4-BE49-F238E27FC236}">
                <a16:creationId xmlns:a16="http://schemas.microsoft.com/office/drawing/2014/main" id="{57A04813-B352-4338-836A-611182CAE410}"/>
              </a:ext>
            </a:extLst>
          </p:cNvPr>
          <p:cNvSpPr txBox="1"/>
          <p:nvPr/>
        </p:nvSpPr>
        <p:spPr>
          <a:xfrm>
            <a:off x="848352" y="1576847"/>
            <a:ext cx="31673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点击添加标题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52E2FA23-1C97-42D1-8299-348114820FD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04755">
            <a:off x="2726666" y="-106043"/>
            <a:ext cx="1645006" cy="16450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2BDEAAB-747C-43D2-B809-A959D1B835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7" r="68091" b="33746"/>
          <a:stretch/>
        </p:blipFill>
        <p:spPr>
          <a:xfrm>
            <a:off x="4511675" y="1485627"/>
            <a:ext cx="2270760" cy="293179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7EAC370-45A7-4895-85EE-439F2162472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00" t="4427" r="507" b="33746"/>
          <a:stretch/>
        </p:blipFill>
        <p:spPr>
          <a:xfrm>
            <a:off x="6995795" y="1485626"/>
            <a:ext cx="4632324" cy="293179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85800" y="1537062"/>
            <a:ext cx="3612515" cy="4480560"/>
          </a:xfrm>
          <a:prstGeom prst="rect">
            <a:avLst/>
          </a:prstGeom>
          <a:noFill/>
          <a:ln>
            <a:solidFill>
              <a:srgbClr val="FFAF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511675" y="4711427"/>
            <a:ext cx="2680335" cy="408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点击添加标题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4511675" y="5261337"/>
            <a:ext cx="7116445" cy="530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2011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计划）协同创新中心牵头高校和浙江省首批重点建设高校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155065" y="1279876"/>
            <a:ext cx="2740660" cy="51437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点击添加标题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930910" y="2372722"/>
            <a:ext cx="3188970" cy="2206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3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2011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计划）协同创新中心牵头高校和浙江省首批重点建设高校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8714FF86-0ED7-4D1C-8ACC-2830454B0EB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04" y="401153"/>
            <a:ext cx="2010676" cy="442127"/>
          </a:xfrm>
          <a:prstGeom prst="rect">
            <a:avLst/>
          </a:prstGeom>
          <a:effectLst>
            <a:glow rad="12700">
              <a:srgbClr val="FFE6EB">
                <a:alpha val="40000"/>
              </a:srgbClr>
            </a:glow>
          </a:effectLst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20D1F858-77B4-4C18-9FFD-2C9AF3401A10}"/>
              </a:ext>
            </a:extLst>
          </p:cNvPr>
          <p:cNvSpPr/>
          <p:nvPr/>
        </p:nvSpPr>
        <p:spPr>
          <a:xfrm>
            <a:off x="4178300" y="308120"/>
            <a:ext cx="8013700" cy="556594"/>
          </a:xfrm>
          <a:prstGeom prst="rect">
            <a:avLst/>
          </a:prstGeom>
          <a:gradFill>
            <a:gsLst>
              <a:gs pos="0">
                <a:srgbClr val="FFAFBE">
                  <a:alpha val="0"/>
                </a:srgbClr>
              </a:gs>
              <a:gs pos="100000">
                <a:srgbClr val="FFAFBE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3BCC7D9B-602E-48D7-A7B1-1E976DEAA98C}"/>
              </a:ext>
            </a:extLst>
          </p:cNvPr>
          <p:cNvSpPr txBox="1"/>
          <p:nvPr/>
        </p:nvSpPr>
        <p:spPr>
          <a:xfrm>
            <a:off x="4182524" y="6214499"/>
            <a:ext cx="3826315" cy="408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- </a:t>
            </a:r>
            <a:r>
              <a:rPr kumimoji="0" lang="zh-CN" altLang="en-US" sz="1800" b="1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厚 德 健 行 </a:t>
            </a:r>
            <a:r>
              <a:rPr kumimoji="0" lang="en-US" altLang="zh-CN" sz="1800" b="1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-</a:t>
            </a:r>
            <a:endParaRPr kumimoji="0" lang="zh-CN" altLang="en-US" sz="1800" b="1" i="0" u="none" strike="noStrike" kern="1200" cap="none" spc="300" normalizeH="0" baseline="0" noProof="0" dirty="0">
              <a:ln>
                <a:noFill/>
              </a:ln>
              <a:solidFill>
                <a:srgbClr val="A2614D"/>
              </a:solidFill>
              <a:effectLst/>
              <a:uLnTx/>
              <a:uFillTx/>
              <a:latin typeface="方正小标宋简体" panose="03000509000000000000" pitchFamily="65" charset="-122"/>
              <a:ea typeface="方正小标宋简体" panose="03000509000000000000" pitchFamily="65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3F1BAAC0-084C-44DF-B44C-694FC6D590B1}"/>
              </a:ext>
            </a:extLst>
          </p:cNvPr>
          <p:cNvSpPr/>
          <p:nvPr/>
        </p:nvSpPr>
        <p:spPr>
          <a:xfrm rot="10800000">
            <a:off x="-4865" y="6753176"/>
            <a:ext cx="12196861" cy="104821"/>
          </a:xfrm>
          <a:prstGeom prst="rect">
            <a:avLst/>
          </a:prstGeom>
          <a:gradFill>
            <a:gsLst>
              <a:gs pos="50000">
                <a:srgbClr val="FFE6EB"/>
              </a:gs>
              <a:gs pos="0">
                <a:srgbClr val="FFC5D0"/>
              </a:gs>
              <a:gs pos="100000">
                <a:srgbClr val="FFAFBE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FAB6BE1-DDFA-4DB1-8A76-31FC68E7A1D3}"/>
              </a:ext>
            </a:extLst>
          </p:cNvPr>
          <p:cNvSpPr txBox="1"/>
          <p:nvPr/>
        </p:nvSpPr>
        <p:spPr>
          <a:xfrm>
            <a:off x="6859823" y="314681"/>
            <a:ext cx="4810473" cy="552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点击添加标题</a:t>
            </a: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CDC1B3A7-8F8E-4701-BF75-CDCE8D30B0D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04755">
            <a:off x="2726666" y="-106043"/>
            <a:ext cx="1645006" cy="16450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086BF59-01F7-43C1-A4C8-43043E6C08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782" b="69665"/>
          <a:stretch/>
        </p:blipFill>
        <p:spPr>
          <a:xfrm>
            <a:off x="4648201" y="-24765"/>
            <a:ext cx="2087880" cy="208788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54EA2C8E-896C-4CDF-AD91-A1C48F62D26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78" r="26875" b="69665"/>
          <a:stretch/>
        </p:blipFill>
        <p:spPr>
          <a:xfrm>
            <a:off x="6827520" y="-34290"/>
            <a:ext cx="5364480" cy="208788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6FE083BC-4F40-41F3-88B6-34FF5BA767B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602" r="29187" b="137"/>
          <a:stretch/>
        </p:blipFill>
        <p:spPr>
          <a:xfrm>
            <a:off x="2699770" y="4775200"/>
            <a:ext cx="7312909" cy="20828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33D577A3-A0BA-477C-9160-D15BA17E0B7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91" t="69665" r="9991"/>
          <a:stretch/>
        </p:blipFill>
        <p:spPr>
          <a:xfrm>
            <a:off x="10104118" y="4770119"/>
            <a:ext cx="2087881" cy="208788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1270000" y="2711426"/>
            <a:ext cx="10518775" cy="1526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2011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计划）协同创新中心牵头高校和浙江省首批重点建设高校，坐落于中国历史文化名城、风景旅游胜地杭州。学校始建于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1953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年，其前身可以追溯到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1910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年创立的浙江中等工业学堂，先后经历了杭州化工学校、浙江化工专科学校、浙江化工学院和浙江工学院等发展阶段，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1993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年更名浙江工业大学。</a:t>
            </a:r>
          </a:p>
        </p:txBody>
      </p:sp>
      <p:sp>
        <p:nvSpPr>
          <p:cNvPr id="9" name="矩形 8"/>
          <p:cNvSpPr/>
          <p:nvPr/>
        </p:nvSpPr>
        <p:spPr>
          <a:xfrm>
            <a:off x="1270000" y="1069340"/>
            <a:ext cx="3774440" cy="1435723"/>
          </a:xfrm>
          <a:prstGeom prst="rect">
            <a:avLst/>
          </a:prstGeom>
          <a:solidFill>
            <a:srgbClr val="FFE6EB"/>
          </a:solidFill>
          <a:ln>
            <a:solidFill>
              <a:srgbClr val="FFAF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896870" y="1272540"/>
            <a:ext cx="2147570" cy="514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点击添加标题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68590141-4BDD-4035-8BF4-7517C18323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04" y="401153"/>
            <a:ext cx="2010676" cy="442127"/>
          </a:xfrm>
          <a:prstGeom prst="rect">
            <a:avLst/>
          </a:prstGeom>
          <a:effectLst>
            <a:glow rad="12700">
              <a:srgbClr val="FFE6EB">
                <a:alpha val="40000"/>
              </a:srgbClr>
            </a:glow>
          </a:effectLst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95637895-64AC-48F4-BC52-F72B6A4D87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5652" y="3911348"/>
            <a:ext cx="3805422" cy="38054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411480" y="1069340"/>
            <a:ext cx="11368405" cy="700405"/>
            <a:chOff x="864" y="1128"/>
            <a:chExt cx="17903" cy="1103"/>
          </a:xfrm>
          <a:solidFill>
            <a:srgbClr val="FFAFBE"/>
          </a:solidFill>
        </p:grpSpPr>
        <p:sp>
          <p:nvSpPr>
            <p:cNvPr id="4" name="矩形 3"/>
            <p:cNvSpPr/>
            <p:nvPr/>
          </p:nvSpPr>
          <p:spPr>
            <a:xfrm>
              <a:off x="864" y="1128"/>
              <a:ext cx="17903" cy="11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943" y="1128"/>
              <a:ext cx="15745" cy="1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学校坚持立德树人根本任务，以拔尖创新人才为引领、高级应用型人才为主体、复合型人才为特色，大力培养德智体美劳全面发展，富有家国情怀、国际视野、创新精神和实践能力的行业精英和领军人才。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12115" y="4211320"/>
            <a:ext cx="2804795" cy="441325"/>
            <a:chOff x="649" y="6152"/>
            <a:chExt cx="4417" cy="695"/>
          </a:xfrm>
          <a:solidFill>
            <a:srgbClr val="FFAFBE"/>
          </a:solidFill>
        </p:grpSpPr>
        <p:sp>
          <p:nvSpPr>
            <p:cNvPr id="13" name="矩形 12"/>
            <p:cNvSpPr/>
            <p:nvPr/>
          </p:nvSpPr>
          <p:spPr>
            <a:xfrm>
              <a:off x="649" y="6152"/>
              <a:ext cx="4417" cy="6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747" y="6195"/>
              <a:ext cx="4221" cy="58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字魂59号-创粗黑" panose="00000500000000000000" pitchFamily="2" charset="-122"/>
                  <a:cs typeface="+mn-cs"/>
                  <a:sym typeface="Arial" panose="020B0604020202020204" pitchFamily="34" charset="0"/>
                </a:rPr>
                <a:t>点击添加标题</a:t>
              </a:r>
            </a:p>
          </p:txBody>
        </p:sp>
      </p:grpSp>
      <p:sp>
        <p:nvSpPr>
          <p:cNvPr id="156" name="圈箭头"/>
          <p:cNvSpPr/>
          <p:nvPr/>
        </p:nvSpPr>
        <p:spPr>
          <a:xfrm rot="5400000">
            <a:off x="3685540" y="4211320"/>
            <a:ext cx="460375" cy="460375"/>
          </a:xfrm>
          <a:custGeom>
            <a:avLst/>
            <a:gdLst>
              <a:gd name="connsiteX0" fmla="*/ 158628 w 585904"/>
              <a:gd name="connsiteY0" fmla="*/ 130053 h 585904"/>
              <a:gd name="connsiteX1" fmla="*/ 321527 w 585904"/>
              <a:gd name="connsiteY1" fmla="*/ 130053 h 585904"/>
              <a:gd name="connsiteX2" fmla="*/ 484425 w 585904"/>
              <a:gd name="connsiteY2" fmla="*/ 292952 h 585904"/>
              <a:gd name="connsiteX3" fmla="*/ 321527 w 585904"/>
              <a:gd name="connsiteY3" fmla="*/ 455850 h 585904"/>
              <a:gd name="connsiteX4" fmla="*/ 158628 w 585904"/>
              <a:gd name="connsiteY4" fmla="*/ 455850 h 585904"/>
              <a:gd name="connsiteX5" fmla="*/ 321527 w 585904"/>
              <a:gd name="connsiteY5" fmla="*/ 292952 h 585904"/>
              <a:gd name="connsiteX6" fmla="*/ 292951 w 585904"/>
              <a:gd name="connsiteY6" fmla="*/ 28505 h 585904"/>
              <a:gd name="connsiteX7" fmla="*/ 28504 w 585904"/>
              <a:gd name="connsiteY7" fmla="*/ 292952 h 585904"/>
              <a:gd name="connsiteX8" fmla="*/ 292951 w 585904"/>
              <a:gd name="connsiteY8" fmla="*/ 557399 h 585904"/>
              <a:gd name="connsiteX9" fmla="*/ 557398 w 585904"/>
              <a:gd name="connsiteY9" fmla="*/ 292952 h 585904"/>
              <a:gd name="connsiteX10" fmla="*/ 292951 w 585904"/>
              <a:gd name="connsiteY10" fmla="*/ 28505 h 585904"/>
              <a:gd name="connsiteX11" fmla="*/ 292952 w 585904"/>
              <a:gd name="connsiteY11" fmla="*/ 0 h 585904"/>
              <a:gd name="connsiteX12" fmla="*/ 585904 w 585904"/>
              <a:gd name="connsiteY12" fmla="*/ 292952 h 585904"/>
              <a:gd name="connsiteX13" fmla="*/ 292952 w 585904"/>
              <a:gd name="connsiteY13" fmla="*/ 585904 h 585904"/>
              <a:gd name="connsiteX14" fmla="*/ 0 w 585904"/>
              <a:gd name="connsiteY14" fmla="*/ 292952 h 585904"/>
              <a:gd name="connsiteX15" fmla="*/ 292952 w 585904"/>
              <a:gd name="connsiteY15" fmla="*/ 0 h 585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85904" h="585904">
                <a:moveTo>
                  <a:pt x="158628" y="130053"/>
                </a:moveTo>
                <a:lnTo>
                  <a:pt x="321527" y="130053"/>
                </a:lnTo>
                <a:lnTo>
                  <a:pt x="484425" y="292952"/>
                </a:lnTo>
                <a:lnTo>
                  <a:pt x="321527" y="455850"/>
                </a:lnTo>
                <a:lnTo>
                  <a:pt x="158628" y="455850"/>
                </a:lnTo>
                <a:lnTo>
                  <a:pt x="321527" y="292952"/>
                </a:lnTo>
                <a:close/>
                <a:moveTo>
                  <a:pt x="292951" y="28505"/>
                </a:moveTo>
                <a:cubicBezTo>
                  <a:pt x="146901" y="28505"/>
                  <a:pt x="28504" y="146902"/>
                  <a:pt x="28504" y="292952"/>
                </a:cubicBezTo>
                <a:cubicBezTo>
                  <a:pt x="28504" y="439002"/>
                  <a:pt x="146901" y="557399"/>
                  <a:pt x="292951" y="557399"/>
                </a:cubicBezTo>
                <a:cubicBezTo>
                  <a:pt x="439001" y="557399"/>
                  <a:pt x="557398" y="439002"/>
                  <a:pt x="557398" y="292952"/>
                </a:cubicBezTo>
                <a:cubicBezTo>
                  <a:pt x="557398" y="146902"/>
                  <a:pt x="439001" y="28505"/>
                  <a:pt x="292951" y="28505"/>
                </a:cubicBezTo>
                <a:close/>
                <a:moveTo>
                  <a:pt x="292952" y="0"/>
                </a:moveTo>
                <a:cubicBezTo>
                  <a:pt x="454745" y="0"/>
                  <a:pt x="585904" y="131159"/>
                  <a:pt x="585904" y="292952"/>
                </a:cubicBezTo>
                <a:cubicBezTo>
                  <a:pt x="585904" y="454745"/>
                  <a:pt x="454745" y="585904"/>
                  <a:pt x="292952" y="585904"/>
                </a:cubicBezTo>
                <a:cubicBezTo>
                  <a:pt x="131159" y="585904"/>
                  <a:pt x="0" y="454745"/>
                  <a:pt x="0" y="292952"/>
                </a:cubicBezTo>
                <a:cubicBezTo>
                  <a:pt x="0" y="131159"/>
                  <a:pt x="131159" y="0"/>
                  <a:pt x="292952" y="0"/>
                </a:cubicBezTo>
                <a:close/>
              </a:path>
            </a:pathLst>
          </a:custGeom>
          <a:solidFill>
            <a:srgbClr val="FFAF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8" name="圈箭头"/>
          <p:cNvSpPr/>
          <p:nvPr/>
        </p:nvSpPr>
        <p:spPr>
          <a:xfrm rot="5400000">
            <a:off x="3685540" y="4950361"/>
            <a:ext cx="460375" cy="460375"/>
          </a:xfrm>
          <a:custGeom>
            <a:avLst/>
            <a:gdLst>
              <a:gd name="connsiteX0" fmla="*/ 158628 w 585904"/>
              <a:gd name="connsiteY0" fmla="*/ 130053 h 585904"/>
              <a:gd name="connsiteX1" fmla="*/ 321527 w 585904"/>
              <a:gd name="connsiteY1" fmla="*/ 130053 h 585904"/>
              <a:gd name="connsiteX2" fmla="*/ 484425 w 585904"/>
              <a:gd name="connsiteY2" fmla="*/ 292952 h 585904"/>
              <a:gd name="connsiteX3" fmla="*/ 321527 w 585904"/>
              <a:gd name="connsiteY3" fmla="*/ 455850 h 585904"/>
              <a:gd name="connsiteX4" fmla="*/ 158628 w 585904"/>
              <a:gd name="connsiteY4" fmla="*/ 455850 h 585904"/>
              <a:gd name="connsiteX5" fmla="*/ 321527 w 585904"/>
              <a:gd name="connsiteY5" fmla="*/ 292952 h 585904"/>
              <a:gd name="connsiteX6" fmla="*/ 292951 w 585904"/>
              <a:gd name="connsiteY6" fmla="*/ 28505 h 585904"/>
              <a:gd name="connsiteX7" fmla="*/ 28504 w 585904"/>
              <a:gd name="connsiteY7" fmla="*/ 292952 h 585904"/>
              <a:gd name="connsiteX8" fmla="*/ 292951 w 585904"/>
              <a:gd name="connsiteY8" fmla="*/ 557399 h 585904"/>
              <a:gd name="connsiteX9" fmla="*/ 557398 w 585904"/>
              <a:gd name="connsiteY9" fmla="*/ 292952 h 585904"/>
              <a:gd name="connsiteX10" fmla="*/ 292951 w 585904"/>
              <a:gd name="connsiteY10" fmla="*/ 28505 h 585904"/>
              <a:gd name="connsiteX11" fmla="*/ 292952 w 585904"/>
              <a:gd name="connsiteY11" fmla="*/ 0 h 585904"/>
              <a:gd name="connsiteX12" fmla="*/ 585904 w 585904"/>
              <a:gd name="connsiteY12" fmla="*/ 292952 h 585904"/>
              <a:gd name="connsiteX13" fmla="*/ 292952 w 585904"/>
              <a:gd name="connsiteY13" fmla="*/ 585904 h 585904"/>
              <a:gd name="connsiteX14" fmla="*/ 0 w 585904"/>
              <a:gd name="connsiteY14" fmla="*/ 292952 h 585904"/>
              <a:gd name="connsiteX15" fmla="*/ 292952 w 585904"/>
              <a:gd name="connsiteY15" fmla="*/ 0 h 585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85904" h="585904">
                <a:moveTo>
                  <a:pt x="158628" y="130053"/>
                </a:moveTo>
                <a:lnTo>
                  <a:pt x="321527" y="130053"/>
                </a:lnTo>
                <a:lnTo>
                  <a:pt x="484425" y="292952"/>
                </a:lnTo>
                <a:lnTo>
                  <a:pt x="321527" y="455850"/>
                </a:lnTo>
                <a:lnTo>
                  <a:pt x="158628" y="455850"/>
                </a:lnTo>
                <a:lnTo>
                  <a:pt x="321527" y="292952"/>
                </a:lnTo>
                <a:close/>
                <a:moveTo>
                  <a:pt x="292951" y="28505"/>
                </a:moveTo>
                <a:cubicBezTo>
                  <a:pt x="146901" y="28505"/>
                  <a:pt x="28504" y="146902"/>
                  <a:pt x="28504" y="292952"/>
                </a:cubicBezTo>
                <a:cubicBezTo>
                  <a:pt x="28504" y="439002"/>
                  <a:pt x="146901" y="557399"/>
                  <a:pt x="292951" y="557399"/>
                </a:cubicBezTo>
                <a:cubicBezTo>
                  <a:pt x="439001" y="557399"/>
                  <a:pt x="557398" y="439002"/>
                  <a:pt x="557398" y="292952"/>
                </a:cubicBezTo>
                <a:cubicBezTo>
                  <a:pt x="557398" y="146902"/>
                  <a:pt x="439001" y="28505"/>
                  <a:pt x="292951" y="28505"/>
                </a:cubicBezTo>
                <a:close/>
                <a:moveTo>
                  <a:pt x="292952" y="0"/>
                </a:moveTo>
                <a:cubicBezTo>
                  <a:pt x="454745" y="0"/>
                  <a:pt x="585904" y="131159"/>
                  <a:pt x="585904" y="292952"/>
                </a:cubicBezTo>
                <a:cubicBezTo>
                  <a:pt x="585904" y="454745"/>
                  <a:pt x="454745" y="585904"/>
                  <a:pt x="292952" y="585904"/>
                </a:cubicBezTo>
                <a:cubicBezTo>
                  <a:pt x="131159" y="585904"/>
                  <a:pt x="0" y="454745"/>
                  <a:pt x="0" y="292952"/>
                </a:cubicBezTo>
                <a:cubicBezTo>
                  <a:pt x="0" y="131159"/>
                  <a:pt x="131159" y="0"/>
                  <a:pt x="292952" y="0"/>
                </a:cubicBezTo>
                <a:close/>
              </a:path>
            </a:pathLst>
          </a:custGeom>
          <a:solidFill>
            <a:srgbClr val="FFAF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229735" y="4028440"/>
            <a:ext cx="7549515" cy="664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学校坚持立德树人根本任务，以拔尖创新人才为引领、高级应用型人才为主体、复合型人才为特色，大力培养德智体美劳全面发展，富有家国情怀、国际视野、创新精神和实践能力的行业精英和领军人才。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4231005" y="4767481"/>
            <a:ext cx="7549515" cy="664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学校坚持立德树人根本任务，以拔尖创新人才为引领、高级应用型人才为主体、复合型人才为特色，大力培养德智体美劳全面发展，富有家国情怀、国际视野、创新精神和实践能力的行业精英和领军人才。</a:t>
            </a:r>
          </a:p>
        </p:txBody>
      </p:sp>
      <p:sp>
        <p:nvSpPr>
          <p:cNvPr id="23" name="圈箭头"/>
          <p:cNvSpPr/>
          <p:nvPr/>
        </p:nvSpPr>
        <p:spPr>
          <a:xfrm rot="5400000">
            <a:off x="3685540" y="5743868"/>
            <a:ext cx="460375" cy="460375"/>
          </a:xfrm>
          <a:custGeom>
            <a:avLst/>
            <a:gdLst>
              <a:gd name="connsiteX0" fmla="*/ 158628 w 585904"/>
              <a:gd name="connsiteY0" fmla="*/ 130053 h 585904"/>
              <a:gd name="connsiteX1" fmla="*/ 321527 w 585904"/>
              <a:gd name="connsiteY1" fmla="*/ 130053 h 585904"/>
              <a:gd name="connsiteX2" fmla="*/ 484425 w 585904"/>
              <a:gd name="connsiteY2" fmla="*/ 292952 h 585904"/>
              <a:gd name="connsiteX3" fmla="*/ 321527 w 585904"/>
              <a:gd name="connsiteY3" fmla="*/ 455850 h 585904"/>
              <a:gd name="connsiteX4" fmla="*/ 158628 w 585904"/>
              <a:gd name="connsiteY4" fmla="*/ 455850 h 585904"/>
              <a:gd name="connsiteX5" fmla="*/ 321527 w 585904"/>
              <a:gd name="connsiteY5" fmla="*/ 292952 h 585904"/>
              <a:gd name="connsiteX6" fmla="*/ 292951 w 585904"/>
              <a:gd name="connsiteY6" fmla="*/ 28505 h 585904"/>
              <a:gd name="connsiteX7" fmla="*/ 28504 w 585904"/>
              <a:gd name="connsiteY7" fmla="*/ 292952 h 585904"/>
              <a:gd name="connsiteX8" fmla="*/ 292951 w 585904"/>
              <a:gd name="connsiteY8" fmla="*/ 557399 h 585904"/>
              <a:gd name="connsiteX9" fmla="*/ 557398 w 585904"/>
              <a:gd name="connsiteY9" fmla="*/ 292952 h 585904"/>
              <a:gd name="connsiteX10" fmla="*/ 292951 w 585904"/>
              <a:gd name="connsiteY10" fmla="*/ 28505 h 585904"/>
              <a:gd name="connsiteX11" fmla="*/ 292952 w 585904"/>
              <a:gd name="connsiteY11" fmla="*/ 0 h 585904"/>
              <a:gd name="connsiteX12" fmla="*/ 585904 w 585904"/>
              <a:gd name="connsiteY12" fmla="*/ 292952 h 585904"/>
              <a:gd name="connsiteX13" fmla="*/ 292952 w 585904"/>
              <a:gd name="connsiteY13" fmla="*/ 585904 h 585904"/>
              <a:gd name="connsiteX14" fmla="*/ 0 w 585904"/>
              <a:gd name="connsiteY14" fmla="*/ 292952 h 585904"/>
              <a:gd name="connsiteX15" fmla="*/ 292952 w 585904"/>
              <a:gd name="connsiteY15" fmla="*/ 0 h 585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85904" h="585904">
                <a:moveTo>
                  <a:pt x="158628" y="130053"/>
                </a:moveTo>
                <a:lnTo>
                  <a:pt x="321527" y="130053"/>
                </a:lnTo>
                <a:lnTo>
                  <a:pt x="484425" y="292952"/>
                </a:lnTo>
                <a:lnTo>
                  <a:pt x="321527" y="455850"/>
                </a:lnTo>
                <a:lnTo>
                  <a:pt x="158628" y="455850"/>
                </a:lnTo>
                <a:lnTo>
                  <a:pt x="321527" y="292952"/>
                </a:lnTo>
                <a:close/>
                <a:moveTo>
                  <a:pt x="292951" y="28505"/>
                </a:moveTo>
                <a:cubicBezTo>
                  <a:pt x="146901" y="28505"/>
                  <a:pt x="28504" y="146902"/>
                  <a:pt x="28504" y="292952"/>
                </a:cubicBezTo>
                <a:cubicBezTo>
                  <a:pt x="28504" y="439002"/>
                  <a:pt x="146901" y="557399"/>
                  <a:pt x="292951" y="557399"/>
                </a:cubicBezTo>
                <a:cubicBezTo>
                  <a:pt x="439001" y="557399"/>
                  <a:pt x="557398" y="439002"/>
                  <a:pt x="557398" y="292952"/>
                </a:cubicBezTo>
                <a:cubicBezTo>
                  <a:pt x="557398" y="146902"/>
                  <a:pt x="439001" y="28505"/>
                  <a:pt x="292951" y="28505"/>
                </a:cubicBezTo>
                <a:close/>
                <a:moveTo>
                  <a:pt x="292952" y="0"/>
                </a:moveTo>
                <a:cubicBezTo>
                  <a:pt x="454745" y="0"/>
                  <a:pt x="585904" y="131159"/>
                  <a:pt x="585904" y="292952"/>
                </a:cubicBezTo>
                <a:cubicBezTo>
                  <a:pt x="585904" y="454745"/>
                  <a:pt x="454745" y="585904"/>
                  <a:pt x="292952" y="585904"/>
                </a:cubicBezTo>
                <a:cubicBezTo>
                  <a:pt x="131159" y="585904"/>
                  <a:pt x="0" y="454745"/>
                  <a:pt x="0" y="292952"/>
                </a:cubicBezTo>
                <a:cubicBezTo>
                  <a:pt x="0" y="131159"/>
                  <a:pt x="131159" y="0"/>
                  <a:pt x="292952" y="0"/>
                </a:cubicBezTo>
                <a:close/>
              </a:path>
            </a:pathLst>
          </a:custGeom>
          <a:solidFill>
            <a:srgbClr val="FFAF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231005" y="5560988"/>
            <a:ext cx="7549515" cy="664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学校坚持立德树人根本任务，以拔尖创新人才为引领、高级应用型人才为主体、复合型人才为特色，大力培养德智体美劳全面发展，富有家国情怀、国际视野、创新精神和实践能力的行业精英和领军人才。</a:t>
            </a: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9DF71E6E-7182-4A8D-BC57-3F67D4B3171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29" t="-4197" r="-5439"/>
          <a:stretch/>
        </p:blipFill>
        <p:spPr>
          <a:xfrm>
            <a:off x="4747365" y="261719"/>
            <a:ext cx="2692399" cy="579957"/>
          </a:xfrm>
          <a:prstGeom prst="rect">
            <a:avLst/>
          </a:prstGeom>
          <a:effectLst>
            <a:glow rad="12700">
              <a:srgbClr val="FFE6EB">
                <a:alpha val="40000"/>
              </a:srgbClr>
            </a:glow>
          </a:effectLst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8065D077-15B3-46DA-9425-82391490FC9B}"/>
              </a:ext>
            </a:extLst>
          </p:cNvPr>
          <p:cNvSpPr txBox="1"/>
          <p:nvPr/>
        </p:nvSpPr>
        <p:spPr>
          <a:xfrm>
            <a:off x="4182524" y="6214499"/>
            <a:ext cx="3826315" cy="408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- </a:t>
            </a:r>
            <a:r>
              <a:rPr kumimoji="0" lang="zh-CN" altLang="en-US" sz="1800" b="1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厚 德 健 行 </a:t>
            </a:r>
            <a:r>
              <a:rPr kumimoji="0" lang="en-US" altLang="zh-CN" sz="1800" b="1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-</a:t>
            </a:r>
            <a:endParaRPr kumimoji="0" lang="zh-CN" altLang="en-US" sz="1800" b="1" i="0" u="none" strike="noStrike" kern="1200" cap="none" spc="300" normalizeH="0" baseline="0" noProof="0" dirty="0">
              <a:ln>
                <a:noFill/>
              </a:ln>
              <a:solidFill>
                <a:srgbClr val="A2614D"/>
              </a:solidFill>
              <a:effectLst/>
              <a:uLnTx/>
              <a:uFillTx/>
              <a:latin typeface="方正小标宋简体" panose="03000509000000000000" pitchFamily="65" charset="-122"/>
              <a:ea typeface="方正小标宋简体" panose="03000509000000000000" pitchFamily="65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278FA7F6-8620-4652-A177-023290218EB9}"/>
              </a:ext>
            </a:extLst>
          </p:cNvPr>
          <p:cNvSpPr/>
          <p:nvPr/>
        </p:nvSpPr>
        <p:spPr>
          <a:xfrm rot="10800000">
            <a:off x="-4865" y="6753176"/>
            <a:ext cx="12196861" cy="104821"/>
          </a:xfrm>
          <a:prstGeom prst="rect">
            <a:avLst/>
          </a:prstGeom>
          <a:gradFill>
            <a:gsLst>
              <a:gs pos="50000">
                <a:srgbClr val="FFE6EB"/>
              </a:gs>
              <a:gs pos="0">
                <a:srgbClr val="FFC5D0"/>
              </a:gs>
              <a:gs pos="100000">
                <a:srgbClr val="FFAFBE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0CB99D86-C2CE-4AE0-A783-6D2B14DAA6E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6329"/>
          <a:stretch/>
        </p:blipFill>
        <p:spPr>
          <a:xfrm>
            <a:off x="411481" y="1839123"/>
            <a:ext cx="3826316" cy="2267909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1ADD64C6-753D-4DB5-9A71-35C4B2F3D2A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408" r="31921"/>
          <a:stretch/>
        </p:blipFill>
        <p:spPr>
          <a:xfrm>
            <a:off x="4321617" y="1839123"/>
            <a:ext cx="3826316" cy="2267909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1B88BEDE-2197-4FC6-BAEC-83C16317B23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8817" r="-34"/>
          <a:stretch/>
        </p:blipFill>
        <p:spPr>
          <a:xfrm>
            <a:off x="8231753" y="1839123"/>
            <a:ext cx="3547496" cy="22679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70589E1-6447-4D4F-B7C9-3735712D30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91" b="9583"/>
          <a:stretch/>
        </p:blipFill>
        <p:spPr>
          <a:xfrm>
            <a:off x="0" y="1066799"/>
            <a:ext cx="12192000" cy="4902201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205105" y="1452245"/>
            <a:ext cx="11781790" cy="3953510"/>
            <a:chOff x="323" y="2287"/>
            <a:chExt cx="18554" cy="6226"/>
          </a:xfrm>
        </p:grpSpPr>
        <p:sp>
          <p:nvSpPr>
            <p:cNvPr id="44035" name="Rectangle 3"/>
            <p:cNvSpPr/>
            <p:nvPr/>
          </p:nvSpPr>
          <p:spPr>
            <a:xfrm rot="5400000">
              <a:off x="7869" y="-3878"/>
              <a:ext cx="3463" cy="18554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altLang="x-non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" name="Oval 2"/>
            <p:cNvSpPr/>
            <p:nvPr/>
          </p:nvSpPr>
          <p:spPr bwMode="auto">
            <a:xfrm>
              <a:off x="6487" y="2287"/>
              <a:ext cx="6227" cy="6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endParaRPr>
            </a:p>
          </p:txBody>
        </p:sp>
      </p:grpSp>
      <p:pic>
        <p:nvPicPr>
          <p:cNvPr id="17" name="图片 16">
            <a:extLst>
              <a:ext uri="{FF2B5EF4-FFF2-40B4-BE49-F238E27FC236}">
                <a16:creationId xmlns:a16="http://schemas.microsoft.com/office/drawing/2014/main" id="{C3D6F205-E9AA-46AD-89AF-DD552ECC20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223" y="1304786"/>
            <a:ext cx="4272915" cy="4272915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ADE24E9C-9AC1-4356-89F4-5B32DDC458AB}"/>
              </a:ext>
            </a:extLst>
          </p:cNvPr>
          <p:cNvSpPr txBox="1"/>
          <p:nvPr/>
        </p:nvSpPr>
        <p:spPr>
          <a:xfrm>
            <a:off x="4314347" y="2279194"/>
            <a:ext cx="35626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AF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PART THREE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0198DDC-35EC-408B-86FB-E78702BAB628}"/>
              </a:ext>
            </a:extLst>
          </p:cNvPr>
          <p:cNvSpPr txBox="1"/>
          <p:nvPr/>
        </p:nvSpPr>
        <p:spPr>
          <a:xfrm>
            <a:off x="4610735" y="2967990"/>
            <a:ext cx="2969895" cy="373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浙江工业大学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F2C187E-97C3-4818-BD21-5B8DB26725AB}"/>
              </a:ext>
            </a:extLst>
          </p:cNvPr>
          <p:cNvSpPr txBox="1"/>
          <p:nvPr/>
        </p:nvSpPr>
        <p:spPr>
          <a:xfrm>
            <a:off x="773723" y="3409606"/>
            <a:ext cx="10462846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       浙江工业大学是东部沿海地区第一所省部共建高校、首批国家“高等学校创新能力提升计划”（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2011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计划）协同创新中心牵头高校和浙江省首批重点建设高校。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F14683F8-6DAE-493B-9A0D-B9F871F042F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808" y="307808"/>
            <a:ext cx="2010676" cy="442127"/>
          </a:xfrm>
          <a:prstGeom prst="rect">
            <a:avLst/>
          </a:prstGeom>
          <a:effectLst>
            <a:glow rad="12700">
              <a:srgbClr val="FFE6EB">
                <a:alpha val="40000"/>
              </a:srgbClr>
            </a:glow>
            <a:outerShdw blurRad="38100" dist="25400" dir="2700000" algn="tl" rotWithShape="0">
              <a:srgbClr val="EA92C6">
                <a:alpha val="40000"/>
              </a:srgbClr>
            </a:outerShdw>
          </a:effectLst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5373F1A2-9DFA-476F-A70C-1B78534B9043}"/>
              </a:ext>
            </a:extLst>
          </p:cNvPr>
          <p:cNvSpPr txBox="1"/>
          <p:nvPr/>
        </p:nvSpPr>
        <p:spPr>
          <a:xfrm>
            <a:off x="4182524" y="6317888"/>
            <a:ext cx="3826315" cy="338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300" normalizeH="0" baseline="0" noProof="0" dirty="0">
                <a:ln>
                  <a:noFill/>
                </a:ln>
                <a:solidFill>
                  <a:srgbClr val="FFAFBE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-  </a:t>
            </a:r>
            <a:r>
              <a:rPr kumimoji="0" lang="zh-CN" altLang="en-US" sz="1400" b="1" i="0" u="none" strike="noStrike" kern="1200" cap="none" spc="300" normalizeH="0" baseline="0" noProof="0" dirty="0">
                <a:ln>
                  <a:noFill/>
                </a:ln>
                <a:solidFill>
                  <a:srgbClr val="FFAFBE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艰苦创业  开拓创新  争创一流  </a:t>
            </a:r>
            <a:r>
              <a:rPr kumimoji="0" lang="en-US" altLang="zh-CN" sz="1400" b="1" i="0" u="none" strike="noStrike" kern="1200" cap="none" spc="300" normalizeH="0" baseline="0" noProof="0" dirty="0">
                <a:ln>
                  <a:noFill/>
                </a:ln>
                <a:solidFill>
                  <a:srgbClr val="FFAFBE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-</a:t>
            </a:r>
            <a:endParaRPr kumimoji="0" lang="zh-CN" altLang="en-US" sz="1400" b="1" i="0" u="none" strike="noStrike" kern="1200" cap="none" spc="300" normalizeH="0" baseline="0" noProof="0" dirty="0">
              <a:ln>
                <a:noFill/>
              </a:ln>
              <a:solidFill>
                <a:srgbClr val="FFAFBE"/>
              </a:solidFill>
              <a:effectLst/>
              <a:uLnTx/>
              <a:uFillTx/>
              <a:latin typeface="方正小标宋简体" panose="03000509000000000000" pitchFamily="65" charset="-122"/>
              <a:ea typeface="方正小标宋简体" panose="03000509000000000000" pitchFamily="65" charset="-122"/>
              <a:cs typeface="+mn-cs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0A5DCBD-6479-4E61-B5A8-D996133EAB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2120" y="1410494"/>
            <a:ext cx="6039485" cy="4031356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FF163BE8-16C2-4B4B-8342-72DEEF3DE478}"/>
              </a:ext>
            </a:extLst>
          </p:cNvPr>
          <p:cNvSpPr/>
          <p:nvPr/>
        </p:nvSpPr>
        <p:spPr>
          <a:xfrm>
            <a:off x="472440" y="1431290"/>
            <a:ext cx="200660" cy="514372"/>
          </a:xfrm>
          <a:prstGeom prst="rect">
            <a:avLst/>
          </a:prstGeom>
          <a:solidFill>
            <a:srgbClr val="FFAF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6033425-4A57-492A-9BC7-608D97F77CD6}"/>
              </a:ext>
            </a:extLst>
          </p:cNvPr>
          <p:cNvSpPr txBox="1"/>
          <p:nvPr/>
        </p:nvSpPr>
        <p:spPr>
          <a:xfrm>
            <a:off x="778510" y="1431290"/>
            <a:ext cx="2952115" cy="514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点击添加标题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13C832D-0526-41C8-B6C7-440872712CA1}"/>
              </a:ext>
            </a:extLst>
          </p:cNvPr>
          <p:cNvSpPr txBox="1"/>
          <p:nvPr/>
        </p:nvSpPr>
        <p:spPr>
          <a:xfrm>
            <a:off x="778510" y="2145008"/>
            <a:ext cx="4632960" cy="1319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2011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计划）协同创新中心牵头高校和浙江省首批重点建设高校，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BFEDBAA-60A2-41DA-8CE6-924CC57BD04F}"/>
              </a:ext>
            </a:extLst>
          </p:cNvPr>
          <p:cNvSpPr txBox="1"/>
          <p:nvPr/>
        </p:nvSpPr>
        <p:spPr>
          <a:xfrm>
            <a:off x="991870" y="3880771"/>
            <a:ext cx="4419600" cy="405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坐落于中国历史文化名城、风景旅游胜地杭州。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3C3DFB42-4941-4B60-ABB4-3DB53DEC97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04" y="401153"/>
            <a:ext cx="2010676" cy="442127"/>
          </a:xfrm>
          <a:prstGeom prst="rect">
            <a:avLst/>
          </a:prstGeom>
          <a:effectLst>
            <a:glow rad="12700">
              <a:srgbClr val="FFE6EB">
                <a:alpha val="40000"/>
              </a:srgbClr>
            </a:glow>
          </a:effectLst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71606DD0-1745-46BC-8B37-8A3E327655D2}"/>
              </a:ext>
            </a:extLst>
          </p:cNvPr>
          <p:cNvSpPr/>
          <p:nvPr/>
        </p:nvSpPr>
        <p:spPr>
          <a:xfrm>
            <a:off x="4178300" y="308120"/>
            <a:ext cx="8013700" cy="556594"/>
          </a:xfrm>
          <a:prstGeom prst="rect">
            <a:avLst/>
          </a:prstGeom>
          <a:gradFill>
            <a:gsLst>
              <a:gs pos="0">
                <a:srgbClr val="FFAFBE">
                  <a:alpha val="0"/>
                </a:srgbClr>
              </a:gs>
              <a:gs pos="100000">
                <a:srgbClr val="FFAFBE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A381E289-70BE-41A3-AAE1-BC479FEE5455}"/>
              </a:ext>
            </a:extLst>
          </p:cNvPr>
          <p:cNvSpPr txBox="1"/>
          <p:nvPr/>
        </p:nvSpPr>
        <p:spPr>
          <a:xfrm>
            <a:off x="4182524" y="6214499"/>
            <a:ext cx="3826315" cy="408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- </a:t>
            </a:r>
            <a:r>
              <a:rPr kumimoji="0" lang="zh-CN" altLang="en-US" sz="1800" b="1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厚 德 健 行 </a:t>
            </a:r>
            <a:r>
              <a:rPr kumimoji="0" lang="en-US" altLang="zh-CN" sz="1800" b="1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-</a:t>
            </a:r>
            <a:endParaRPr kumimoji="0" lang="zh-CN" altLang="en-US" sz="1800" b="1" i="0" u="none" strike="noStrike" kern="1200" cap="none" spc="300" normalizeH="0" baseline="0" noProof="0" dirty="0">
              <a:ln>
                <a:noFill/>
              </a:ln>
              <a:solidFill>
                <a:srgbClr val="A2614D"/>
              </a:solidFill>
              <a:effectLst/>
              <a:uLnTx/>
              <a:uFillTx/>
              <a:latin typeface="方正小标宋简体" panose="03000509000000000000" pitchFamily="65" charset="-122"/>
              <a:ea typeface="方正小标宋简体" panose="03000509000000000000" pitchFamily="65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2E6B4939-6BB6-4BB6-9283-7C2C4ACEA2CA}"/>
              </a:ext>
            </a:extLst>
          </p:cNvPr>
          <p:cNvSpPr/>
          <p:nvPr/>
        </p:nvSpPr>
        <p:spPr>
          <a:xfrm rot="10800000">
            <a:off x="-4865" y="6753176"/>
            <a:ext cx="12196861" cy="104821"/>
          </a:xfrm>
          <a:prstGeom prst="rect">
            <a:avLst/>
          </a:prstGeom>
          <a:gradFill>
            <a:gsLst>
              <a:gs pos="50000">
                <a:srgbClr val="FFE6EB"/>
              </a:gs>
              <a:gs pos="0">
                <a:srgbClr val="FFC5D0"/>
              </a:gs>
              <a:gs pos="100000">
                <a:srgbClr val="FFAFBE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9A0F409A-5D68-4BA6-9AF2-C0E4B20A0DE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04755">
            <a:off x="2726666" y="-106043"/>
            <a:ext cx="1645006" cy="1645006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276C0A10-E87B-444B-BDCB-45BB0CFAAC64}"/>
              </a:ext>
            </a:extLst>
          </p:cNvPr>
          <p:cNvSpPr txBox="1"/>
          <p:nvPr/>
        </p:nvSpPr>
        <p:spPr>
          <a:xfrm>
            <a:off x="6859823" y="314681"/>
            <a:ext cx="4810473" cy="552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点击添加标题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DB63F508-12FA-40FF-852A-132596B46E04}"/>
              </a:ext>
            </a:extLst>
          </p:cNvPr>
          <p:cNvCxnSpPr/>
          <p:nvPr/>
        </p:nvCxnSpPr>
        <p:spPr>
          <a:xfrm>
            <a:off x="7531100" y="1410494"/>
            <a:ext cx="0" cy="4031356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3CE80F94-7C82-406F-A484-845A6C25EAA4}"/>
              </a:ext>
            </a:extLst>
          </p:cNvPr>
          <p:cNvCxnSpPr/>
          <p:nvPr/>
        </p:nvCxnSpPr>
        <p:spPr>
          <a:xfrm>
            <a:off x="9575165" y="1405255"/>
            <a:ext cx="0" cy="4031356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627B2371-45C8-4B0C-87EE-A927F7AAD011}"/>
              </a:ext>
            </a:extLst>
          </p:cNvPr>
          <p:cNvCxnSpPr>
            <a:cxnSpLocks/>
            <a:stCxn id="3" idx="1"/>
          </p:cNvCxnSpPr>
          <p:nvPr/>
        </p:nvCxnSpPr>
        <p:spPr>
          <a:xfrm>
            <a:off x="5532120" y="3426172"/>
            <a:ext cx="4043045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7D0BFF84-E48B-49EF-9208-0B9B9A47044C}"/>
              </a:ext>
            </a:extLst>
          </p:cNvPr>
          <p:cNvSpPr/>
          <p:nvPr/>
        </p:nvSpPr>
        <p:spPr>
          <a:xfrm>
            <a:off x="869950" y="4789265"/>
            <a:ext cx="10509250" cy="1035431"/>
          </a:xfrm>
          <a:prstGeom prst="rect">
            <a:avLst/>
          </a:prstGeom>
          <a:solidFill>
            <a:srgbClr val="FFE6EB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3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4" name="TextBox 11">
            <a:extLst>
              <a:ext uri="{FF2B5EF4-FFF2-40B4-BE49-F238E27FC236}">
                <a16:creationId xmlns:a16="http://schemas.microsoft.com/office/drawing/2014/main" id="{5F36700F-1264-4D46-B396-E487E1F093DC}"/>
              </a:ext>
            </a:extLst>
          </p:cNvPr>
          <p:cNvSpPr txBox="1"/>
          <p:nvPr/>
        </p:nvSpPr>
        <p:spPr>
          <a:xfrm>
            <a:off x="1028692" y="4987462"/>
            <a:ext cx="31673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点击添加标题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7071360" y="1560826"/>
            <a:ext cx="4587240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7071360" y="5797546"/>
            <a:ext cx="4587240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7071360" y="1842766"/>
            <a:ext cx="2275840" cy="1101090"/>
          </a:xfrm>
          <a:prstGeom prst="rect">
            <a:avLst/>
          </a:prstGeom>
          <a:solidFill>
            <a:srgbClr val="FFAF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964997" y="2180945"/>
            <a:ext cx="1660525" cy="408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点击添加标题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071360" y="3255641"/>
            <a:ext cx="4714240" cy="2316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2011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计划）协同创新中心牵头高校和浙江省首批重点建设高校，坐落于中国历史文化名城、风景旅游胜地杭州。学校始建于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1953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年，其前身可以追溯到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1910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年创立的浙江中等工业学堂，先后经历了杭州化工学校、浙江化工专科学校、浙江化工学院和浙江工学院等发展阶段，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1993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年更名浙江工业大学。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F751A69A-0D8E-4736-973E-96B236FC68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04" y="401153"/>
            <a:ext cx="2010676" cy="442127"/>
          </a:xfrm>
          <a:prstGeom prst="rect">
            <a:avLst/>
          </a:prstGeom>
          <a:effectLst>
            <a:glow rad="12700">
              <a:srgbClr val="FFE6EB">
                <a:alpha val="40000"/>
              </a:srgbClr>
            </a:glow>
          </a:effectLst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745976CF-C55C-4F96-9A3E-FC95A15F56C9}"/>
              </a:ext>
            </a:extLst>
          </p:cNvPr>
          <p:cNvSpPr/>
          <p:nvPr/>
        </p:nvSpPr>
        <p:spPr>
          <a:xfrm>
            <a:off x="4178300" y="308120"/>
            <a:ext cx="8013700" cy="556594"/>
          </a:xfrm>
          <a:prstGeom prst="rect">
            <a:avLst/>
          </a:prstGeom>
          <a:gradFill>
            <a:gsLst>
              <a:gs pos="0">
                <a:srgbClr val="FFAFBE">
                  <a:alpha val="0"/>
                </a:srgbClr>
              </a:gs>
              <a:gs pos="100000">
                <a:srgbClr val="FFAFBE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AE75D56-F5C8-411F-AA05-865091634446}"/>
              </a:ext>
            </a:extLst>
          </p:cNvPr>
          <p:cNvSpPr txBox="1"/>
          <p:nvPr/>
        </p:nvSpPr>
        <p:spPr>
          <a:xfrm>
            <a:off x="4182524" y="6214499"/>
            <a:ext cx="3826315" cy="408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- </a:t>
            </a:r>
            <a:r>
              <a:rPr kumimoji="0" lang="zh-CN" altLang="en-US" sz="1800" b="1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厚 德 健 行 </a:t>
            </a:r>
            <a:r>
              <a:rPr kumimoji="0" lang="en-US" altLang="zh-CN" sz="1800" b="1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-</a:t>
            </a:r>
            <a:endParaRPr kumimoji="0" lang="zh-CN" altLang="en-US" sz="1800" b="1" i="0" u="none" strike="noStrike" kern="1200" cap="none" spc="300" normalizeH="0" baseline="0" noProof="0" dirty="0">
              <a:ln>
                <a:noFill/>
              </a:ln>
              <a:solidFill>
                <a:srgbClr val="A2614D"/>
              </a:solidFill>
              <a:effectLst/>
              <a:uLnTx/>
              <a:uFillTx/>
              <a:latin typeface="方正小标宋简体" panose="03000509000000000000" pitchFamily="65" charset="-122"/>
              <a:ea typeface="方正小标宋简体" panose="03000509000000000000" pitchFamily="65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C317764-7281-4B01-9711-21E8A31B30E5}"/>
              </a:ext>
            </a:extLst>
          </p:cNvPr>
          <p:cNvSpPr/>
          <p:nvPr/>
        </p:nvSpPr>
        <p:spPr>
          <a:xfrm rot="10800000">
            <a:off x="-4865" y="6753176"/>
            <a:ext cx="12196861" cy="104821"/>
          </a:xfrm>
          <a:prstGeom prst="rect">
            <a:avLst/>
          </a:prstGeom>
          <a:gradFill>
            <a:gsLst>
              <a:gs pos="50000">
                <a:srgbClr val="FFE6EB"/>
              </a:gs>
              <a:gs pos="0">
                <a:srgbClr val="FFC5D0"/>
              </a:gs>
              <a:gs pos="100000">
                <a:srgbClr val="FFAFBE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AD74444B-E167-42BF-AB75-1F12F66E48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04755">
            <a:off x="2726666" y="-106043"/>
            <a:ext cx="1645006" cy="1645006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2858FDC9-4574-4BAF-A38F-4A2B955E7860}"/>
              </a:ext>
            </a:extLst>
          </p:cNvPr>
          <p:cNvSpPr txBox="1"/>
          <p:nvPr/>
        </p:nvSpPr>
        <p:spPr>
          <a:xfrm>
            <a:off x="6859823" y="314681"/>
            <a:ext cx="4810473" cy="552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点击添加标题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E1C7422-DAAA-4A0D-A70F-33A448B75E6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" y="1566719"/>
            <a:ext cx="6347789" cy="42308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3662680" y="6070383"/>
            <a:ext cx="7995920" cy="6985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4009684" y="3561120"/>
            <a:ext cx="2454616" cy="808949"/>
          </a:xfrm>
          <a:prstGeom prst="rect">
            <a:avLst/>
          </a:prstGeom>
          <a:solidFill>
            <a:srgbClr val="FFAF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182524" y="3757708"/>
            <a:ext cx="1558925" cy="408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点击添加标题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009684" y="4460454"/>
            <a:ext cx="7628596" cy="1513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2011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计划）协同创新中心牵头高校和浙江省首批重点建设高校，坐落于中国历史文化名城、风景旅游胜地杭州。学校始建于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1953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年，其前身可以追溯到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1910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年创立的浙江中等工业学堂，先后经历了杭州化工学校、浙江化工专科学校、浙江化工学院和浙江工学院等发展阶段，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1993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年更名浙江工业大学。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A6E762D-7444-488B-A414-28B0E7E46FB4}"/>
              </a:ext>
            </a:extLst>
          </p:cNvPr>
          <p:cNvSpPr/>
          <p:nvPr/>
        </p:nvSpPr>
        <p:spPr>
          <a:xfrm rot="10800000">
            <a:off x="819150" y="314682"/>
            <a:ext cx="8013700" cy="556594"/>
          </a:xfrm>
          <a:prstGeom prst="rect">
            <a:avLst/>
          </a:prstGeom>
          <a:gradFill>
            <a:gsLst>
              <a:gs pos="0">
                <a:srgbClr val="FFAFBE">
                  <a:alpha val="0"/>
                </a:srgbClr>
              </a:gs>
              <a:gs pos="100000">
                <a:srgbClr val="FFAFBE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AF23F5AA-EF0A-4B5E-924B-DB7822881E5F}"/>
              </a:ext>
            </a:extLst>
          </p:cNvPr>
          <p:cNvSpPr txBox="1"/>
          <p:nvPr/>
        </p:nvSpPr>
        <p:spPr>
          <a:xfrm>
            <a:off x="916591" y="314681"/>
            <a:ext cx="4810473" cy="552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点击添加标题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D07F5A72-411C-414B-B0AC-2DCB2AEED99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853"/>
          <a:stretch/>
        </p:blipFill>
        <p:spPr>
          <a:xfrm>
            <a:off x="160051" y="314681"/>
            <a:ext cx="560583" cy="556596"/>
          </a:xfrm>
          <a:prstGeom prst="rect">
            <a:avLst/>
          </a:prstGeom>
          <a:effectLst>
            <a:glow rad="12700">
              <a:srgbClr val="FFE6EB">
                <a:alpha val="40000"/>
              </a:srgbClr>
            </a:glow>
          </a:effectLst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DDDAE9DC-0909-4A65-BE50-83FB4EE3F0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34" r="-5439"/>
          <a:stretch/>
        </p:blipFill>
        <p:spPr>
          <a:xfrm>
            <a:off x="10067924" y="310480"/>
            <a:ext cx="2047875" cy="556596"/>
          </a:xfrm>
          <a:prstGeom prst="rect">
            <a:avLst/>
          </a:prstGeom>
          <a:effectLst>
            <a:glow rad="12700">
              <a:srgbClr val="FFE6EB">
                <a:alpha val="40000"/>
              </a:srgbClr>
            </a:glow>
          </a:effectLst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9248577F-2A26-4C24-8095-BA160FAD03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91924">
            <a:off x="8677495" y="-25023"/>
            <a:ext cx="1227603" cy="1227603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79CC3FEA-F072-4938-BE6E-6C86DDF50898}"/>
              </a:ext>
            </a:extLst>
          </p:cNvPr>
          <p:cNvSpPr txBox="1"/>
          <p:nvPr/>
        </p:nvSpPr>
        <p:spPr>
          <a:xfrm>
            <a:off x="4182524" y="6214499"/>
            <a:ext cx="3826315" cy="408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- </a:t>
            </a:r>
            <a:r>
              <a:rPr kumimoji="0" lang="zh-CN" altLang="en-US" sz="1800" b="1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厚 德 健 行 </a:t>
            </a:r>
            <a:r>
              <a:rPr kumimoji="0" lang="en-US" altLang="zh-CN" sz="1800" b="1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-</a:t>
            </a:r>
            <a:endParaRPr kumimoji="0" lang="zh-CN" altLang="en-US" sz="1800" b="1" i="0" u="none" strike="noStrike" kern="1200" cap="none" spc="300" normalizeH="0" baseline="0" noProof="0" dirty="0">
              <a:ln>
                <a:noFill/>
              </a:ln>
              <a:solidFill>
                <a:srgbClr val="A2614D"/>
              </a:solidFill>
              <a:effectLst/>
              <a:uLnTx/>
              <a:uFillTx/>
              <a:latin typeface="方正小标宋简体" panose="03000509000000000000" pitchFamily="65" charset="-122"/>
              <a:ea typeface="方正小标宋简体" panose="03000509000000000000" pitchFamily="65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398D9C78-DFDF-4D43-81BC-13B8EA297A6F}"/>
              </a:ext>
            </a:extLst>
          </p:cNvPr>
          <p:cNvSpPr/>
          <p:nvPr/>
        </p:nvSpPr>
        <p:spPr>
          <a:xfrm rot="10800000">
            <a:off x="-4865" y="6753176"/>
            <a:ext cx="12196861" cy="104821"/>
          </a:xfrm>
          <a:prstGeom prst="rect">
            <a:avLst/>
          </a:prstGeom>
          <a:gradFill>
            <a:gsLst>
              <a:gs pos="50000">
                <a:srgbClr val="FFE6EB"/>
              </a:gs>
              <a:gs pos="0">
                <a:srgbClr val="FFC5D0"/>
              </a:gs>
              <a:gs pos="100000">
                <a:srgbClr val="FFAFBE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4F482906-B796-4AB1-8656-43D950AD2EF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73" r="71300" b="9642"/>
          <a:stretch/>
        </p:blipFill>
        <p:spPr>
          <a:xfrm>
            <a:off x="819150" y="996858"/>
            <a:ext cx="3028950" cy="5626535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66799796-8F2F-496A-8840-33EC396879B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85" t="19273" r="46457" b="50212"/>
          <a:stretch/>
        </p:blipFill>
        <p:spPr>
          <a:xfrm>
            <a:off x="4009684" y="992658"/>
            <a:ext cx="2454616" cy="2415390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411995E8-C6F0-481A-A7DC-26545845272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75" t="19273" r="-53" b="38129"/>
          <a:stretch/>
        </p:blipFill>
        <p:spPr>
          <a:xfrm>
            <a:off x="6625884" y="992658"/>
            <a:ext cx="4746966" cy="33718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1169650" y="1190283"/>
            <a:ext cx="254000" cy="1110752"/>
          </a:xfrm>
          <a:prstGeom prst="rect">
            <a:avLst/>
          </a:prstGeom>
          <a:solidFill>
            <a:srgbClr val="FFAF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84225" y="1190283"/>
            <a:ext cx="10225405" cy="1346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2011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计划）协同创新中心牵头高校和浙江省首批重点建设高校，坐落于中国历史文化名城、风景旅游胜地杭州。学校始建于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1953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年，其前身可以追溯到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1910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年创立的浙江中等工业学堂，先后经历了杭州化工学校、浙江化工专科学校、浙江化工学院和浙江工学院等发展阶段，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1993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年更名浙江工业大学。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A4909D7-5A40-464E-9AB5-3A7E08E09A2A}"/>
              </a:ext>
            </a:extLst>
          </p:cNvPr>
          <p:cNvSpPr/>
          <p:nvPr/>
        </p:nvSpPr>
        <p:spPr>
          <a:xfrm rot="10800000">
            <a:off x="819150" y="314682"/>
            <a:ext cx="8013700" cy="556594"/>
          </a:xfrm>
          <a:prstGeom prst="rect">
            <a:avLst/>
          </a:prstGeom>
          <a:gradFill>
            <a:gsLst>
              <a:gs pos="0">
                <a:srgbClr val="FFAFBE">
                  <a:alpha val="0"/>
                </a:srgbClr>
              </a:gs>
              <a:gs pos="100000">
                <a:srgbClr val="FFAFBE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19D98B8-483C-4F7F-AF5C-59ECD093912D}"/>
              </a:ext>
            </a:extLst>
          </p:cNvPr>
          <p:cNvSpPr txBox="1"/>
          <p:nvPr/>
        </p:nvSpPr>
        <p:spPr>
          <a:xfrm>
            <a:off x="916591" y="314681"/>
            <a:ext cx="4810473" cy="552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点击添加标题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CF243DAB-9ABD-4076-A004-E08AA79DFB8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853"/>
          <a:stretch/>
        </p:blipFill>
        <p:spPr>
          <a:xfrm>
            <a:off x="160051" y="314681"/>
            <a:ext cx="560583" cy="556596"/>
          </a:xfrm>
          <a:prstGeom prst="rect">
            <a:avLst/>
          </a:prstGeom>
          <a:effectLst>
            <a:glow rad="12700">
              <a:srgbClr val="FFE6EB">
                <a:alpha val="40000"/>
              </a:srgbClr>
            </a:glow>
          </a:effectLst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11CAD307-9DA1-458A-B14F-E9F1872C548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34" r="-5439"/>
          <a:stretch/>
        </p:blipFill>
        <p:spPr>
          <a:xfrm>
            <a:off x="10067924" y="310480"/>
            <a:ext cx="2047875" cy="556596"/>
          </a:xfrm>
          <a:prstGeom prst="rect">
            <a:avLst/>
          </a:prstGeom>
          <a:effectLst>
            <a:glow rad="12700">
              <a:srgbClr val="FFE6EB">
                <a:alpha val="40000"/>
              </a:srgbClr>
            </a:glow>
          </a:effectLst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EAAFC922-6467-4FBE-8745-4C23FFB7EE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91924">
            <a:off x="8677495" y="-25023"/>
            <a:ext cx="1227603" cy="1227603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EFAA76A5-5784-4898-9C37-095843B8ADF8}"/>
              </a:ext>
            </a:extLst>
          </p:cNvPr>
          <p:cNvSpPr txBox="1"/>
          <p:nvPr/>
        </p:nvSpPr>
        <p:spPr>
          <a:xfrm>
            <a:off x="4182524" y="6214499"/>
            <a:ext cx="3826315" cy="408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- </a:t>
            </a:r>
            <a:r>
              <a:rPr kumimoji="0" lang="zh-CN" altLang="en-US" sz="1800" b="1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厚 德 健 行 </a:t>
            </a:r>
            <a:r>
              <a:rPr kumimoji="0" lang="en-US" altLang="zh-CN" sz="1800" b="1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-</a:t>
            </a:r>
            <a:endParaRPr kumimoji="0" lang="zh-CN" altLang="en-US" sz="1800" b="1" i="0" u="none" strike="noStrike" kern="1200" cap="none" spc="300" normalizeH="0" baseline="0" noProof="0" dirty="0">
              <a:ln>
                <a:noFill/>
              </a:ln>
              <a:solidFill>
                <a:srgbClr val="A2614D"/>
              </a:solidFill>
              <a:effectLst/>
              <a:uLnTx/>
              <a:uFillTx/>
              <a:latin typeface="方正小标宋简体" panose="03000509000000000000" pitchFamily="65" charset="-122"/>
              <a:ea typeface="方正小标宋简体" panose="03000509000000000000" pitchFamily="65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2F36D33E-9C17-42AF-9C61-F7E460F600D8}"/>
              </a:ext>
            </a:extLst>
          </p:cNvPr>
          <p:cNvSpPr/>
          <p:nvPr/>
        </p:nvSpPr>
        <p:spPr>
          <a:xfrm rot="10800000">
            <a:off x="-4865" y="6753176"/>
            <a:ext cx="12196861" cy="104821"/>
          </a:xfrm>
          <a:prstGeom prst="rect">
            <a:avLst/>
          </a:prstGeom>
          <a:gradFill>
            <a:gsLst>
              <a:gs pos="50000">
                <a:srgbClr val="FFE6EB"/>
              </a:gs>
              <a:gs pos="0">
                <a:srgbClr val="FFC5D0"/>
              </a:gs>
              <a:gs pos="100000">
                <a:srgbClr val="FFAFBE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0C6DD5A-BCA4-41A9-8BBA-66978D5234E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271" b="9124"/>
          <a:stretch/>
        </p:blipFill>
        <p:spPr>
          <a:xfrm>
            <a:off x="0" y="2666973"/>
            <a:ext cx="12192000" cy="34177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B5A3030E-C491-4F50-97EE-30FF432B443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2" b="10671"/>
          <a:stretch/>
        </p:blipFill>
        <p:spPr>
          <a:xfrm>
            <a:off x="160050" y="3185794"/>
            <a:ext cx="11841449" cy="3464811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5090160" y="3090935"/>
            <a:ext cx="2011680" cy="198120"/>
          </a:xfrm>
          <a:prstGeom prst="rect">
            <a:avLst/>
          </a:prstGeom>
          <a:solidFill>
            <a:srgbClr val="FFAF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 flipH="1">
            <a:off x="775333" y="1189354"/>
            <a:ext cx="238126" cy="1750864"/>
          </a:xfrm>
          <a:prstGeom prst="rect">
            <a:avLst/>
          </a:prstGeom>
          <a:solidFill>
            <a:srgbClr val="FFAF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13460" y="1477010"/>
            <a:ext cx="2602230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点击添加标题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327400" y="1189355"/>
            <a:ext cx="8084185" cy="1750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2011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计划）协同创新中心牵头高校和浙江省首批重点建设高校，坐落于中国历史文化名城、风景旅游胜地杭州。学校始建于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1953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年，其前身可以追溯到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1910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年创立的浙江中等工业学堂，先后经历了杭州化工学校、浙江化工专科学校、浙江化工学院和浙江工学院等发展阶段，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1993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年更名浙江工业大学。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FAEE370-A87F-4B2A-AE5D-81F5FDC9C980}"/>
              </a:ext>
            </a:extLst>
          </p:cNvPr>
          <p:cNvSpPr/>
          <p:nvPr/>
        </p:nvSpPr>
        <p:spPr>
          <a:xfrm rot="10800000">
            <a:off x="819150" y="314682"/>
            <a:ext cx="8013700" cy="556594"/>
          </a:xfrm>
          <a:prstGeom prst="rect">
            <a:avLst/>
          </a:prstGeom>
          <a:gradFill>
            <a:gsLst>
              <a:gs pos="0">
                <a:srgbClr val="FFAFBE">
                  <a:alpha val="0"/>
                </a:srgbClr>
              </a:gs>
              <a:gs pos="100000">
                <a:srgbClr val="FFAFBE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AE78C6C-4C55-4260-B4C0-AEFC51B71CCF}"/>
              </a:ext>
            </a:extLst>
          </p:cNvPr>
          <p:cNvSpPr txBox="1"/>
          <p:nvPr/>
        </p:nvSpPr>
        <p:spPr>
          <a:xfrm>
            <a:off x="916591" y="314681"/>
            <a:ext cx="4810473" cy="552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点击添加标题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B00083C6-3384-442A-A9E7-265E324AF4B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853"/>
          <a:stretch/>
        </p:blipFill>
        <p:spPr>
          <a:xfrm>
            <a:off x="160051" y="314681"/>
            <a:ext cx="560583" cy="556596"/>
          </a:xfrm>
          <a:prstGeom prst="rect">
            <a:avLst/>
          </a:prstGeom>
          <a:effectLst>
            <a:glow rad="12700">
              <a:srgbClr val="FFE6EB">
                <a:alpha val="40000"/>
              </a:srgbClr>
            </a:glow>
          </a:effectLst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BD643B35-A72B-43A2-A39C-20E8227E86E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34" r="-5439"/>
          <a:stretch/>
        </p:blipFill>
        <p:spPr>
          <a:xfrm>
            <a:off x="10067924" y="310480"/>
            <a:ext cx="2047875" cy="556596"/>
          </a:xfrm>
          <a:prstGeom prst="rect">
            <a:avLst/>
          </a:prstGeom>
          <a:effectLst>
            <a:glow rad="12700">
              <a:srgbClr val="FFE6EB">
                <a:alpha val="40000"/>
              </a:srgbClr>
            </a:glow>
          </a:effectLst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BAA5935D-B925-4CBD-8C7D-F20B69FF3A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91924">
            <a:off x="8677495" y="-25023"/>
            <a:ext cx="1227603" cy="1227603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721B39B2-4EED-4CC4-A512-5A9143EA1AA4}"/>
              </a:ext>
            </a:extLst>
          </p:cNvPr>
          <p:cNvSpPr txBox="1"/>
          <p:nvPr/>
        </p:nvSpPr>
        <p:spPr>
          <a:xfrm>
            <a:off x="4182524" y="6214499"/>
            <a:ext cx="3826315" cy="408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- </a:t>
            </a:r>
            <a:r>
              <a:rPr kumimoji="0" lang="zh-CN" altLang="en-US" sz="1800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厚 德 健 行 </a:t>
            </a:r>
            <a:r>
              <a:rPr kumimoji="0" lang="en-US" altLang="zh-CN" sz="1800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-</a:t>
            </a:r>
            <a:endParaRPr kumimoji="0" lang="zh-CN" altLang="en-US" sz="1800" b="1" i="0" u="none" strike="noStrike" kern="1200" cap="none" spc="3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方正小标宋简体" panose="03000509000000000000" pitchFamily="65" charset="-122"/>
              <a:ea typeface="方正小标宋简体" panose="03000509000000000000" pitchFamily="65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72560F71-E564-4B00-8C67-5503A17F96E6}"/>
              </a:ext>
            </a:extLst>
          </p:cNvPr>
          <p:cNvSpPr/>
          <p:nvPr/>
        </p:nvSpPr>
        <p:spPr>
          <a:xfrm rot="10800000">
            <a:off x="-4865" y="6753176"/>
            <a:ext cx="12196861" cy="104821"/>
          </a:xfrm>
          <a:prstGeom prst="rect">
            <a:avLst/>
          </a:prstGeom>
          <a:gradFill>
            <a:gsLst>
              <a:gs pos="50000">
                <a:srgbClr val="FFE6EB"/>
              </a:gs>
              <a:gs pos="0">
                <a:srgbClr val="FFC5D0"/>
              </a:gs>
              <a:gs pos="100000">
                <a:srgbClr val="FFAFBE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7CDF7E8A-93B9-4575-A5CE-F77416611430}"/>
              </a:ext>
            </a:extLst>
          </p:cNvPr>
          <p:cNvSpPr/>
          <p:nvPr/>
        </p:nvSpPr>
        <p:spPr>
          <a:xfrm flipH="1">
            <a:off x="3615690" y="3181592"/>
            <a:ext cx="119063" cy="34648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1F803703-E8B9-49ED-8926-ABC7A18D4084}"/>
              </a:ext>
            </a:extLst>
          </p:cNvPr>
          <p:cNvSpPr/>
          <p:nvPr/>
        </p:nvSpPr>
        <p:spPr>
          <a:xfrm flipH="1">
            <a:off x="8459312" y="3181592"/>
            <a:ext cx="119063" cy="34648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id="{AA59B55B-C7B1-4DDB-A79B-3A9644C0AC6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11"/>
          <a:stretch/>
        </p:blipFill>
        <p:spPr>
          <a:xfrm>
            <a:off x="0" y="976712"/>
            <a:ext cx="12192000" cy="522665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205105" y="1452245"/>
            <a:ext cx="11781790" cy="3953510"/>
            <a:chOff x="323" y="2287"/>
            <a:chExt cx="18554" cy="6226"/>
          </a:xfrm>
        </p:grpSpPr>
        <p:sp>
          <p:nvSpPr>
            <p:cNvPr id="44035" name="Rectangle 3"/>
            <p:cNvSpPr/>
            <p:nvPr/>
          </p:nvSpPr>
          <p:spPr>
            <a:xfrm rot="5400000">
              <a:off x="7869" y="-3878"/>
              <a:ext cx="3463" cy="18554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altLang="x-non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" name="Oval 2"/>
            <p:cNvSpPr/>
            <p:nvPr/>
          </p:nvSpPr>
          <p:spPr bwMode="auto">
            <a:xfrm>
              <a:off x="6487" y="2287"/>
              <a:ext cx="6227" cy="6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endParaRPr>
            </a:p>
          </p:txBody>
        </p:sp>
      </p:grpSp>
      <p:pic>
        <p:nvPicPr>
          <p:cNvPr id="17" name="图片 16">
            <a:extLst>
              <a:ext uri="{FF2B5EF4-FFF2-40B4-BE49-F238E27FC236}">
                <a16:creationId xmlns:a16="http://schemas.microsoft.com/office/drawing/2014/main" id="{9551F0D8-EF22-4762-8662-586A1A5821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223" y="1304786"/>
            <a:ext cx="4272915" cy="4272915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13D6815E-913D-4DFB-8D51-30A6DE1E0615}"/>
              </a:ext>
            </a:extLst>
          </p:cNvPr>
          <p:cNvSpPr txBox="1"/>
          <p:nvPr/>
        </p:nvSpPr>
        <p:spPr>
          <a:xfrm>
            <a:off x="4497067" y="2279194"/>
            <a:ext cx="3197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AF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PART FOUR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3AAC0EE-56AD-4AE8-A7AD-73BA88D5434F}"/>
              </a:ext>
            </a:extLst>
          </p:cNvPr>
          <p:cNvSpPr txBox="1"/>
          <p:nvPr/>
        </p:nvSpPr>
        <p:spPr>
          <a:xfrm>
            <a:off x="4610735" y="2967990"/>
            <a:ext cx="2969895" cy="373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浙江工业大学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27509CE-CA82-4DDB-A529-EB9061F173A1}"/>
              </a:ext>
            </a:extLst>
          </p:cNvPr>
          <p:cNvSpPr txBox="1"/>
          <p:nvPr/>
        </p:nvSpPr>
        <p:spPr>
          <a:xfrm>
            <a:off x="773723" y="3409606"/>
            <a:ext cx="10462846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       浙江工业大学是东部沿海地区第一所省部共建高校、首批国家“高等学校创新能力提升计划”（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2011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计划）协同创新中心牵头高校和浙江省首批重点建设高校。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C9229BC6-262D-4DC0-A8EA-36CC65AA086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808" y="307808"/>
            <a:ext cx="2010676" cy="442127"/>
          </a:xfrm>
          <a:prstGeom prst="rect">
            <a:avLst/>
          </a:prstGeom>
          <a:effectLst>
            <a:glow rad="12700">
              <a:srgbClr val="FFE6EB">
                <a:alpha val="40000"/>
              </a:srgbClr>
            </a:glow>
            <a:outerShdw blurRad="38100" dist="25400" dir="2700000" algn="tl" rotWithShape="0">
              <a:srgbClr val="EA92C6">
                <a:alpha val="40000"/>
              </a:srgbClr>
            </a:outerShdw>
          </a:effectLst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EE8C830B-6205-4D7A-B591-6B7205E6CCC2}"/>
              </a:ext>
            </a:extLst>
          </p:cNvPr>
          <p:cNvSpPr txBox="1"/>
          <p:nvPr/>
        </p:nvSpPr>
        <p:spPr>
          <a:xfrm>
            <a:off x="4182524" y="6317888"/>
            <a:ext cx="3826315" cy="338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300" normalizeH="0" baseline="0" noProof="0" dirty="0">
                <a:ln>
                  <a:noFill/>
                </a:ln>
                <a:solidFill>
                  <a:srgbClr val="FFAFBE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-  </a:t>
            </a:r>
            <a:r>
              <a:rPr kumimoji="0" lang="zh-CN" altLang="en-US" sz="1400" b="1" i="0" u="none" strike="noStrike" kern="1200" cap="none" spc="300" normalizeH="0" baseline="0" noProof="0" dirty="0">
                <a:ln>
                  <a:noFill/>
                </a:ln>
                <a:solidFill>
                  <a:srgbClr val="FFAFBE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艰苦创业  开拓创新  争创一流  </a:t>
            </a:r>
            <a:r>
              <a:rPr kumimoji="0" lang="en-US" altLang="zh-CN" sz="1400" b="1" i="0" u="none" strike="noStrike" kern="1200" cap="none" spc="300" normalizeH="0" baseline="0" noProof="0" dirty="0">
                <a:ln>
                  <a:noFill/>
                </a:ln>
                <a:solidFill>
                  <a:srgbClr val="FFAFBE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-</a:t>
            </a:r>
            <a:endParaRPr kumimoji="0" lang="zh-CN" altLang="en-US" sz="1400" b="1" i="0" u="none" strike="noStrike" kern="1200" cap="none" spc="300" normalizeH="0" baseline="0" noProof="0" dirty="0">
              <a:ln>
                <a:noFill/>
              </a:ln>
              <a:solidFill>
                <a:srgbClr val="FFAFBE"/>
              </a:solidFill>
              <a:effectLst/>
              <a:uLnTx/>
              <a:uFillTx/>
              <a:latin typeface="方正小标宋简体" panose="03000509000000000000" pitchFamily="65" charset="-122"/>
              <a:ea typeface="方正小标宋简体" panose="03000509000000000000" pitchFamily="65" charset="-122"/>
              <a:cs typeface="+mn-cs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98658" y="3413851"/>
            <a:ext cx="1071062" cy="28962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点击添加标题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NOW OR NEVER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699760" y="1128486"/>
            <a:ext cx="5852160" cy="2286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868035" y="1214846"/>
            <a:ext cx="5515610" cy="13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2011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计划）协同创新中心牵头高校和浙江省首批重点建设高校，坐落于中国历史文化名城、风景旅游胜地杭州。学校始建于</a:t>
            </a: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1953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年，其前身可以追溯到</a:t>
            </a: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1910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年创立的浙江中等工业学堂，先后经历了杭州化工学校、浙江化工专科学校、浙江化工学院和浙江工学院等发展阶段，</a:t>
            </a: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1993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年更名浙江工业大学。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ADAC4AB5-AA91-404F-9C60-13E3BB8E21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04" y="401153"/>
            <a:ext cx="2010676" cy="442127"/>
          </a:xfrm>
          <a:prstGeom prst="rect">
            <a:avLst/>
          </a:prstGeom>
          <a:effectLst>
            <a:glow rad="12700">
              <a:srgbClr val="FFE6EB">
                <a:alpha val="40000"/>
              </a:srgbClr>
            </a:glow>
          </a:effectLst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DCC0276D-EFBA-4894-8765-9280BBC64B75}"/>
              </a:ext>
            </a:extLst>
          </p:cNvPr>
          <p:cNvSpPr/>
          <p:nvPr/>
        </p:nvSpPr>
        <p:spPr>
          <a:xfrm>
            <a:off x="4178300" y="308120"/>
            <a:ext cx="8013700" cy="556594"/>
          </a:xfrm>
          <a:prstGeom prst="rect">
            <a:avLst/>
          </a:prstGeom>
          <a:gradFill>
            <a:gsLst>
              <a:gs pos="0">
                <a:srgbClr val="FFAFBE">
                  <a:alpha val="0"/>
                </a:srgbClr>
              </a:gs>
              <a:gs pos="100000">
                <a:srgbClr val="FFAFBE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8B2F7D8-8F71-4A02-AD6F-48A43CE9F8EF}"/>
              </a:ext>
            </a:extLst>
          </p:cNvPr>
          <p:cNvSpPr txBox="1"/>
          <p:nvPr/>
        </p:nvSpPr>
        <p:spPr>
          <a:xfrm>
            <a:off x="4182524" y="6214499"/>
            <a:ext cx="3826315" cy="408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- </a:t>
            </a:r>
            <a:r>
              <a:rPr kumimoji="0" lang="zh-CN" altLang="en-US" sz="1800" b="1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厚 德 健 行 </a:t>
            </a:r>
            <a:r>
              <a:rPr kumimoji="0" lang="en-US" altLang="zh-CN" sz="1800" b="1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-</a:t>
            </a:r>
            <a:endParaRPr kumimoji="0" lang="zh-CN" altLang="en-US" sz="1800" b="1" i="0" u="none" strike="noStrike" kern="1200" cap="none" spc="300" normalizeH="0" baseline="0" noProof="0" dirty="0">
              <a:ln>
                <a:noFill/>
              </a:ln>
              <a:solidFill>
                <a:srgbClr val="A2614D"/>
              </a:solidFill>
              <a:effectLst/>
              <a:uLnTx/>
              <a:uFillTx/>
              <a:latin typeface="方正小标宋简体" panose="03000509000000000000" pitchFamily="65" charset="-122"/>
              <a:ea typeface="方正小标宋简体" panose="03000509000000000000" pitchFamily="65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19B38CB-B34A-49D8-82A9-9E4397D94E81}"/>
              </a:ext>
            </a:extLst>
          </p:cNvPr>
          <p:cNvSpPr/>
          <p:nvPr/>
        </p:nvSpPr>
        <p:spPr>
          <a:xfrm rot="10800000">
            <a:off x="-4865" y="6753176"/>
            <a:ext cx="12196861" cy="104821"/>
          </a:xfrm>
          <a:prstGeom prst="rect">
            <a:avLst/>
          </a:prstGeom>
          <a:gradFill>
            <a:gsLst>
              <a:gs pos="50000">
                <a:srgbClr val="FFE6EB"/>
              </a:gs>
              <a:gs pos="0">
                <a:srgbClr val="FFC5D0"/>
              </a:gs>
              <a:gs pos="100000">
                <a:srgbClr val="FFAFBE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C555C9C5-CB3F-42F2-B3E3-DA8A56C783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04755">
            <a:off x="2726666" y="-106043"/>
            <a:ext cx="1645006" cy="1645006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07DC67CD-797B-429B-B92B-75BE0D61B842}"/>
              </a:ext>
            </a:extLst>
          </p:cNvPr>
          <p:cNvSpPr txBox="1"/>
          <p:nvPr/>
        </p:nvSpPr>
        <p:spPr>
          <a:xfrm>
            <a:off x="6859823" y="314681"/>
            <a:ext cx="4810473" cy="552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点击添加标题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7F16223-629A-461D-8951-FD12D5D8F77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13" b="10399"/>
          <a:stretch/>
        </p:blipFill>
        <p:spPr>
          <a:xfrm>
            <a:off x="5993307" y="2611448"/>
            <a:ext cx="2526579" cy="3538159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AE2F1923-52D3-47D5-A4E3-7638C78E896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24" r="189" b="10399"/>
          <a:stretch/>
        </p:blipFill>
        <p:spPr>
          <a:xfrm>
            <a:off x="8721992" y="2611448"/>
            <a:ext cx="2526579" cy="3538159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6BB0CBD1-4B05-4692-8E08-BC3E3FF3124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59" r="683"/>
          <a:stretch/>
        </p:blipFill>
        <p:spPr>
          <a:xfrm>
            <a:off x="1546320" y="1353047"/>
            <a:ext cx="3985165" cy="47965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7665720" y="4160520"/>
            <a:ext cx="4161155" cy="2053979"/>
          </a:xfrm>
          <a:prstGeom prst="rect">
            <a:avLst/>
          </a:prstGeom>
          <a:solidFill>
            <a:srgbClr val="FFAF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962128" y="4463161"/>
            <a:ext cx="3568337" cy="1680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2011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计划）协同创新中心牵头高校和浙江省首批重点建设高校，坐落于中国历史文化名城、风景旅游胜地杭州。学校始建于</a:t>
            </a: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1953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年，其前身可以追溯到</a:t>
            </a: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1910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年创立的浙江中等工业学堂，先后经历了杭州化工学校、浙江化工专科学校、浙江化工学院和浙江工学院等发展阶段，</a:t>
            </a: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1993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年更名浙江工业大学。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350520" y="1116108"/>
            <a:ext cx="3502660" cy="597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点击添加标题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50520" y="1861886"/>
            <a:ext cx="4119880" cy="1998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2011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计划）协同创新中心牵头高校和浙江省首批重点建设高校，坐落于中国历史文化名城、风景旅游胜地杭州。学校始建于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1953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年，其前身可以追溯到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1910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年创立的浙江中等工业学堂，先后经历了杭州化工学校、浙江化工专科学校、浙江化工学院和浙江工学院等发展阶段，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1993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年更名浙江工业大学。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DABD04A4-7D49-4B4E-A18A-911FA45228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04" y="401153"/>
            <a:ext cx="2010676" cy="442127"/>
          </a:xfrm>
          <a:prstGeom prst="rect">
            <a:avLst/>
          </a:prstGeom>
          <a:effectLst>
            <a:glow rad="12700">
              <a:srgbClr val="FFE6EB">
                <a:alpha val="40000"/>
              </a:srgbClr>
            </a:glow>
          </a:effectLst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1245228D-0B63-47F3-8727-3C671BED56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04" y="401153"/>
            <a:ext cx="2010676" cy="442127"/>
          </a:xfrm>
          <a:prstGeom prst="rect">
            <a:avLst/>
          </a:prstGeom>
          <a:effectLst>
            <a:glow rad="12700">
              <a:srgbClr val="FFE6EB">
                <a:alpha val="40000"/>
              </a:srgbClr>
            </a:glow>
          </a:effectLst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DB46B36F-5ED9-448B-A593-FFFF64722D86}"/>
              </a:ext>
            </a:extLst>
          </p:cNvPr>
          <p:cNvSpPr/>
          <p:nvPr/>
        </p:nvSpPr>
        <p:spPr>
          <a:xfrm>
            <a:off x="4178300" y="308120"/>
            <a:ext cx="8013700" cy="556594"/>
          </a:xfrm>
          <a:prstGeom prst="rect">
            <a:avLst/>
          </a:prstGeom>
          <a:gradFill>
            <a:gsLst>
              <a:gs pos="0">
                <a:srgbClr val="FFAFBE">
                  <a:alpha val="0"/>
                </a:srgbClr>
              </a:gs>
              <a:gs pos="100000">
                <a:srgbClr val="FFAFBE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47B9C38-9166-4BE3-9DEA-E9C64EE36090}"/>
              </a:ext>
            </a:extLst>
          </p:cNvPr>
          <p:cNvSpPr txBox="1"/>
          <p:nvPr/>
        </p:nvSpPr>
        <p:spPr>
          <a:xfrm>
            <a:off x="4182524" y="6214499"/>
            <a:ext cx="3826315" cy="408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- </a:t>
            </a:r>
            <a:r>
              <a:rPr kumimoji="0" lang="zh-CN" altLang="en-US" sz="1800" b="1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厚 德 健 行 </a:t>
            </a:r>
            <a:r>
              <a:rPr kumimoji="0" lang="en-US" altLang="zh-CN" sz="1800" b="1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-</a:t>
            </a:r>
            <a:endParaRPr kumimoji="0" lang="zh-CN" altLang="en-US" sz="1800" b="1" i="0" u="none" strike="noStrike" kern="1200" cap="none" spc="300" normalizeH="0" baseline="0" noProof="0" dirty="0">
              <a:ln>
                <a:noFill/>
              </a:ln>
              <a:solidFill>
                <a:srgbClr val="A2614D"/>
              </a:solidFill>
              <a:effectLst/>
              <a:uLnTx/>
              <a:uFillTx/>
              <a:latin typeface="方正小标宋简体" panose="03000509000000000000" pitchFamily="65" charset="-122"/>
              <a:ea typeface="方正小标宋简体" panose="03000509000000000000" pitchFamily="65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3E3C56B-DC98-4338-AAF6-496FBA70E6F8}"/>
              </a:ext>
            </a:extLst>
          </p:cNvPr>
          <p:cNvSpPr/>
          <p:nvPr/>
        </p:nvSpPr>
        <p:spPr>
          <a:xfrm rot="10800000">
            <a:off x="-4865" y="6753176"/>
            <a:ext cx="12196861" cy="104821"/>
          </a:xfrm>
          <a:prstGeom prst="rect">
            <a:avLst/>
          </a:prstGeom>
          <a:gradFill>
            <a:gsLst>
              <a:gs pos="50000">
                <a:srgbClr val="FFE6EB"/>
              </a:gs>
              <a:gs pos="0">
                <a:srgbClr val="FFC5D0"/>
              </a:gs>
              <a:gs pos="100000">
                <a:srgbClr val="FFAFBE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64264418-D544-4ED8-8CC0-B1DD175CF2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04755">
            <a:off x="2726666" y="-106043"/>
            <a:ext cx="1645006" cy="1645006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BE8B0157-D56E-4E2D-AE45-0DCCD1A9B628}"/>
              </a:ext>
            </a:extLst>
          </p:cNvPr>
          <p:cNvSpPr txBox="1"/>
          <p:nvPr/>
        </p:nvSpPr>
        <p:spPr>
          <a:xfrm>
            <a:off x="6859823" y="314681"/>
            <a:ext cx="4810473" cy="552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点击添加标题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6848BF8C-AE26-4344-A414-E245D49392A0}"/>
              </a:ext>
            </a:extLst>
          </p:cNvPr>
          <p:cNvSpPr/>
          <p:nvPr/>
        </p:nvSpPr>
        <p:spPr>
          <a:xfrm rot="10800000">
            <a:off x="455930" y="1692173"/>
            <a:ext cx="3797300" cy="63033"/>
          </a:xfrm>
          <a:prstGeom prst="rect">
            <a:avLst/>
          </a:prstGeom>
          <a:gradFill>
            <a:gsLst>
              <a:gs pos="0">
                <a:srgbClr val="FFAFBE">
                  <a:alpha val="0"/>
                </a:srgbClr>
              </a:gs>
              <a:gs pos="100000">
                <a:srgbClr val="FFAFBE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619656E-15CB-485C-9AEC-8254BACF311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79" b="24048"/>
          <a:stretch/>
        </p:blipFill>
        <p:spPr>
          <a:xfrm>
            <a:off x="4526281" y="943228"/>
            <a:ext cx="7300594" cy="308363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F2890E5-E504-4350-BD61-9DD2A80055E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62" b="27562"/>
          <a:stretch/>
        </p:blipFill>
        <p:spPr>
          <a:xfrm flipH="1">
            <a:off x="455929" y="4160521"/>
            <a:ext cx="7024370" cy="20539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72910BA-CEB4-44AE-983F-52F6BA59909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07" b="423"/>
          <a:stretch/>
        </p:blipFill>
        <p:spPr>
          <a:xfrm>
            <a:off x="317340" y="419099"/>
            <a:ext cx="7023260" cy="568995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443910" y="1856285"/>
            <a:ext cx="4770120" cy="29870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703625" y="2750365"/>
            <a:ext cx="4250690" cy="1449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2011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计划）协同创新中心牵头高校和浙江省首批重点建设高校，坐落于中国历史文化名城、风景旅游胜地杭州。学校始建于</a:t>
            </a: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1953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年，其前身可以追溯到</a:t>
            </a: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1910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年创立的浙江中等工业学堂，先后经历了杭州化工学校、浙江化工专科学校、浙江化工学院和浙江工学院等发展阶段，</a:t>
            </a: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1993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年更名浙江工业大学。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489120" y="2192835"/>
            <a:ext cx="2680335" cy="408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点击添加标题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600315" y="2026920"/>
            <a:ext cx="4418168" cy="4198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2011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计划）协同创新中心牵头高校和浙江省首批重点建设高校，坐落于中国历史文化名城、风景旅游胜地杭州。学校始建于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1953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年，其前身可以追溯到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1910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年创立的浙江中等工业学堂，先后经历了杭州化工学校、浙江化工专科学校、浙江化工学院和浙江工学院等发展阶段，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1993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年更名浙江工业大学。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9617710" y="1371654"/>
            <a:ext cx="2400773" cy="514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+mn-cs"/>
                <a:sym typeface="Arial" panose="020B0604020202020204" pitchFamily="34" charset="0"/>
              </a:rPr>
              <a:t>点击添加标题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E59E2A3-29F7-4DE5-8619-0EC9D7D5D137}"/>
              </a:ext>
            </a:extLst>
          </p:cNvPr>
          <p:cNvSpPr/>
          <p:nvPr/>
        </p:nvSpPr>
        <p:spPr>
          <a:xfrm>
            <a:off x="4178300" y="308120"/>
            <a:ext cx="8013700" cy="556594"/>
          </a:xfrm>
          <a:prstGeom prst="rect">
            <a:avLst/>
          </a:prstGeom>
          <a:gradFill>
            <a:gsLst>
              <a:gs pos="0">
                <a:srgbClr val="FFAFBE">
                  <a:alpha val="0"/>
                </a:srgbClr>
              </a:gs>
              <a:gs pos="100000">
                <a:srgbClr val="FFAFBE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01804FA-1E93-40D5-93B7-50EC56373B50}"/>
              </a:ext>
            </a:extLst>
          </p:cNvPr>
          <p:cNvSpPr txBox="1"/>
          <p:nvPr/>
        </p:nvSpPr>
        <p:spPr>
          <a:xfrm>
            <a:off x="4182524" y="6214499"/>
            <a:ext cx="3826315" cy="408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- </a:t>
            </a:r>
            <a:r>
              <a:rPr kumimoji="0" lang="zh-CN" altLang="en-US" sz="1800" b="1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厚 德 健 行 </a:t>
            </a:r>
            <a:r>
              <a:rPr kumimoji="0" lang="en-US" altLang="zh-CN" sz="1800" b="1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-</a:t>
            </a:r>
            <a:endParaRPr kumimoji="0" lang="zh-CN" altLang="en-US" sz="1800" b="1" i="0" u="none" strike="noStrike" kern="1200" cap="none" spc="300" normalizeH="0" baseline="0" noProof="0" dirty="0">
              <a:ln>
                <a:noFill/>
              </a:ln>
              <a:solidFill>
                <a:srgbClr val="A2614D"/>
              </a:solidFill>
              <a:effectLst/>
              <a:uLnTx/>
              <a:uFillTx/>
              <a:latin typeface="方正小标宋简体" panose="03000509000000000000" pitchFamily="65" charset="-122"/>
              <a:ea typeface="方正小标宋简体" panose="03000509000000000000" pitchFamily="65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3A83EBC-635F-44C7-AAFE-F949ECA69BD9}"/>
              </a:ext>
            </a:extLst>
          </p:cNvPr>
          <p:cNvSpPr/>
          <p:nvPr/>
        </p:nvSpPr>
        <p:spPr>
          <a:xfrm rot="10800000">
            <a:off x="-4865" y="6753176"/>
            <a:ext cx="12196861" cy="104821"/>
          </a:xfrm>
          <a:prstGeom prst="rect">
            <a:avLst/>
          </a:prstGeom>
          <a:gradFill>
            <a:gsLst>
              <a:gs pos="50000">
                <a:srgbClr val="FFE6EB"/>
              </a:gs>
              <a:gs pos="0">
                <a:srgbClr val="FFC5D0"/>
              </a:gs>
              <a:gs pos="100000">
                <a:srgbClr val="FFAFBE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84121995-FAE6-4424-8EC4-2BF61B6B6F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04755">
            <a:off x="7454446" y="640647"/>
            <a:ext cx="1645006" cy="1645006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9C086EA4-C14C-46BA-B6CC-76D5D8BC67D7}"/>
              </a:ext>
            </a:extLst>
          </p:cNvPr>
          <p:cNvSpPr txBox="1"/>
          <p:nvPr/>
        </p:nvSpPr>
        <p:spPr>
          <a:xfrm>
            <a:off x="6859823" y="314681"/>
            <a:ext cx="4810473" cy="552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300" normalizeH="0" baseline="0" noProof="0" dirty="0">
                <a:ln>
                  <a:noFill/>
                </a:ln>
                <a:solidFill>
                  <a:srgbClr val="A2614D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  <a:sym typeface="Arial" panose="020B0604020202020204" pitchFamily="34" charset="0"/>
              </a:rPr>
              <a:t>点击添加标题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54E71408-D7DE-495B-91B7-D0F6507638F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372" y="739205"/>
            <a:ext cx="2876209" cy="6324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A6DBB49-8B5C-4534-8425-A910E91C093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360C5FA8-88B8-4A3E-B332-218ADA7241F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E6EB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字魂59号-创粗黑" panose="000005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" name="TextBox 3"/>
          <p:cNvSpPr txBox="1"/>
          <p:nvPr/>
        </p:nvSpPr>
        <p:spPr>
          <a:xfrm>
            <a:off x="1531936" y="1319431"/>
            <a:ext cx="9128125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1500" b="1" spc="300">
                <a:gradFill>
                  <a:gsLst>
                    <a:gs pos="50000">
                      <a:srgbClr val="FFE6EB"/>
                    </a:gs>
                    <a:gs pos="0">
                      <a:srgbClr val="FFC5D0"/>
                    </a:gs>
                    <a:gs pos="100000">
                      <a:srgbClr val="FFAFBE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字魂59号-创粗黑" panose="00000500000000000000" pitchFamily="2" charset="-122"/>
                <a:cs typeface="Poppins SemiBold" panose="020000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d-ID" sz="11500" b="1" i="0" u="none" strike="noStrike" kern="1200" cap="none" spc="300" normalizeH="0" baseline="0" noProof="0" dirty="0">
                <a:ln>
                  <a:noFill/>
                </a:ln>
                <a:gradFill>
                  <a:gsLst>
                    <a:gs pos="50000">
                      <a:srgbClr val="FFE6EB"/>
                    </a:gs>
                    <a:gs pos="0">
                      <a:srgbClr val="FFC5D0"/>
                    </a:gs>
                    <a:gs pos="100000">
                      <a:srgbClr val="FFAFBE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字魂59号-创粗黑" panose="00000500000000000000" pitchFamily="2" charset="-122"/>
                <a:cs typeface="Poppins SemiBold" panose="02000000000000000000" pitchFamily="2" charset="0"/>
                <a:sym typeface="Arial" panose="020B0604020202020204" pitchFamily="34" charset="0"/>
              </a:rPr>
              <a:t>THANK YOU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50D5794-7B2B-4909-B721-2FBA7ADA37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128" y="6218397"/>
            <a:ext cx="2081743" cy="4577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FA2C9231-2BD9-4CBC-B8E6-28B95FB37EE4}"/>
              </a:ext>
            </a:extLst>
          </p:cNvPr>
          <p:cNvSpPr txBox="1"/>
          <p:nvPr/>
        </p:nvSpPr>
        <p:spPr>
          <a:xfrm>
            <a:off x="2579467" y="5460981"/>
            <a:ext cx="70330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厚 德 健 行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2128</Words>
  <Application>Microsoft Office PowerPoint</Application>
  <PresentationFormat>宽屏</PresentationFormat>
  <Paragraphs>147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32" baseType="lpstr">
      <vt:lpstr>等线</vt:lpstr>
      <vt:lpstr>等线 Light</vt:lpstr>
      <vt:lpstr>方正小标宋简体</vt:lpstr>
      <vt:lpstr>微软雅黑</vt:lpstr>
      <vt:lpstr>微软雅黑 Light</vt:lpstr>
      <vt:lpstr>Arial</vt:lpstr>
      <vt:lpstr>Office 主题​​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 苗苗</dc:creator>
  <cp:lastModifiedBy>张 苗苗</cp:lastModifiedBy>
  <cp:revision>2</cp:revision>
  <dcterms:created xsi:type="dcterms:W3CDTF">2022-10-07T03:53:00Z</dcterms:created>
  <dcterms:modified xsi:type="dcterms:W3CDTF">2022-10-07T03:54:21Z</dcterms:modified>
</cp:coreProperties>
</file>